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463" r:id="rId2"/>
    <p:sldId id="256" r:id="rId3"/>
    <p:sldId id="466" r:id="rId4"/>
    <p:sldId id="464" r:id="rId5"/>
    <p:sldId id="465" r:id="rId6"/>
    <p:sldId id="472" r:id="rId7"/>
    <p:sldId id="473" r:id="rId8"/>
    <p:sldId id="474" r:id="rId9"/>
    <p:sldId id="475" r:id="rId10"/>
    <p:sldId id="476" r:id="rId11"/>
    <p:sldId id="471"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94" d="100"/>
          <a:sy n="94" d="100"/>
        </p:scale>
        <p:origin x="-240" y="-62"/>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DDD6CAB6-5441-4599-A8D4-D4E76FCB98A5}"/>
              </a:ext>
            </a:extLst>
          </p:cNvPr>
          <p:cNvSpPr>
            <a:spLocks noGrp="1"/>
          </p:cNvSpPr>
          <p:nvPr>
            <p:ph type="ctrTitle"/>
          </p:nvPr>
        </p:nvSpPr>
        <p:spPr>
          <a:xfrm>
            <a:off x="1524000" y="1122363"/>
            <a:ext cx="9144000" cy="2387600"/>
          </a:xfrm>
        </p:spPr>
        <p:txBody>
          <a:bodyPr anchor="b"/>
          <a:lstStyle>
            <a:lvl1pPr algn="ctr">
              <a:defRPr sz="6000"/>
            </a:lvl1pPr>
          </a:lstStyle>
          <a:p>
            <a:r>
              <a:rPr lang="hr-HR"/>
              <a:t>Kliknite da biste uredili stil naslova matrice</a:t>
            </a:r>
          </a:p>
        </p:txBody>
      </p:sp>
      <p:sp>
        <p:nvSpPr>
          <p:cNvPr id="3" name="Podnaslov 2">
            <a:extLst>
              <a:ext uri="{FF2B5EF4-FFF2-40B4-BE49-F238E27FC236}">
                <a16:creationId xmlns:a16="http://schemas.microsoft.com/office/drawing/2014/main" xmlns="" id="{825DCF62-B398-476F-9E88-B213C195529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r-HR"/>
              <a:t>Kliknite da biste uredili stil podnaslova matrice</a:t>
            </a:r>
          </a:p>
        </p:txBody>
      </p:sp>
      <p:sp>
        <p:nvSpPr>
          <p:cNvPr id="4" name="Rezervirano mjesto datuma 3">
            <a:extLst>
              <a:ext uri="{FF2B5EF4-FFF2-40B4-BE49-F238E27FC236}">
                <a16:creationId xmlns:a16="http://schemas.microsoft.com/office/drawing/2014/main" xmlns="" id="{745F8648-0AC4-4D90-9871-5ABA98069FAA}"/>
              </a:ext>
            </a:extLst>
          </p:cNvPr>
          <p:cNvSpPr>
            <a:spLocks noGrp="1"/>
          </p:cNvSpPr>
          <p:nvPr>
            <p:ph type="dt" sz="half" idx="10"/>
          </p:nvPr>
        </p:nvSpPr>
        <p:spPr/>
        <p:txBody>
          <a:bodyPr/>
          <a:lstStyle/>
          <a:p>
            <a:fld id="{2F1C541F-3958-4ACD-9A42-0DEFED04E85B}" type="datetimeFigureOut">
              <a:rPr lang="hr-HR" smtClean="0"/>
              <a:pPr/>
              <a:t>6.9.2021.</a:t>
            </a:fld>
            <a:endParaRPr lang="hr-HR"/>
          </a:p>
        </p:txBody>
      </p:sp>
      <p:sp>
        <p:nvSpPr>
          <p:cNvPr id="5" name="Rezervirano mjesto podnožja 4">
            <a:extLst>
              <a:ext uri="{FF2B5EF4-FFF2-40B4-BE49-F238E27FC236}">
                <a16:creationId xmlns:a16="http://schemas.microsoft.com/office/drawing/2014/main" xmlns="" id="{E5B37978-18FC-48C9-B30D-5F0F720AE094}"/>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xmlns="" id="{2C7BC8A0-2A16-423B-937E-095D605D702B}"/>
              </a:ext>
            </a:extLst>
          </p:cNvPr>
          <p:cNvSpPr>
            <a:spLocks noGrp="1"/>
          </p:cNvSpPr>
          <p:nvPr>
            <p:ph type="sldNum" sz="quarter" idx="12"/>
          </p:nvPr>
        </p:nvSpPr>
        <p:spPr/>
        <p:txBody>
          <a:bodyPr/>
          <a:lstStyle/>
          <a:p>
            <a:fld id="{FA01FEBB-520E-4B38-8A41-A294780F0C44}" type="slidenum">
              <a:rPr lang="hr-HR" smtClean="0"/>
              <a:pPr/>
              <a:t>‹#›</a:t>
            </a:fld>
            <a:endParaRPr lang="hr-HR"/>
          </a:p>
        </p:txBody>
      </p:sp>
    </p:spTree>
    <p:extLst>
      <p:ext uri="{BB962C8B-B14F-4D97-AF65-F5344CB8AC3E}">
        <p14:creationId xmlns:p14="http://schemas.microsoft.com/office/powerpoint/2010/main" xmlns="" val="467475252"/>
      </p:ext>
    </p:extLst>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AD61DBCC-C971-45FA-9EA1-2C8AFDA7C261}"/>
              </a:ext>
            </a:extLst>
          </p:cNvPr>
          <p:cNvSpPr>
            <a:spLocks noGrp="1"/>
          </p:cNvSpPr>
          <p:nvPr>
            <p:ph type="title"/>
          </p:nvPr>
        </p:nvSpPr>
        <p:spPr/>
        <p:txBody>
          <a:bodyPr/>
          <a:lstStyle/>
          <a:p>
            <a:r>
              <a:rPr lang="hr-HR"/>
              <a:t>Kliknite da biste uredili stil naslova matrice</a:t>
            </a:r>
          </a:p>
        </p:txBody>
      </p:sp>
      <p:sp>
        <p:nvSpPr>
          <p:cNvPr id="3" name="Rezervirano mjesto okomitog teksta 2">
            <a:extLst>
              <a:ext uri="{FF2B5EF4-FFF2-40B4-BE49-F238E27FC236}">
                <a16:creationId xmlns:a16="http://schemas.microsoft.com/office/drawing/2014/main" xmlns="" id="{0660943C-33C2-45D4-A5A5-EF583CCD74EB}"/>
              </a:ext>
            </a:extLst>
          </p:cNvPr>
          <p:cNvSpPr>
            <a:spLocks noGrp="1"/>
          </p:cNvSpPr>
          <p:nvPr>
            <p:ph type="body" orient="vert" idx="1"/>
          </p:nvPr>
        </p:nvSpPr>
        <p:spPr/>
        <p:txBody>
          <a:bodyPr vert="eaVert"/>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datuma 3">
            <a:extLst>
              <a:ext uri="{FF2B5EF4-FFF2-40B4-BE49-F238E27FC236}">
                <a16:creationId xmlns:a16="http://schemas.microsoft.com/office/drawing/2014/main" xmlns="" id="{8A186C5B-2312-4523-8069-0C5E43F844E8}"/>
              </a:ext>
            </a:extLst>
          </p:cNvPr>
          <p:cNvSpPr>
            <a:spLocks noGrp="1"/>
          </p:cNvSpPr>
          <p:nvPr>
            <p:ph type="dt" sz="half" idx="10"/>
          </p:nvPr>
        </p:nvSpPr>
        <p:spPr/>
        <p:txBody>
          <a:bodyPr/>
          <a:lstStyle/>
          <a:p>
            <a:fld id="{2F1C541F-3958-4ACD-9A42-0DEFED04E85B}" type="datetimeFigureOut">
              <a:rPr lang="hr-HR" smtClean="0"/>
              <a:pPr/>
              <a:t>6.9.2021.</a:t>
            </a:fld>
            <a:endParaRPr lang="hr-HR"/>
          </a:p>
        </p:txBody>
      </p:sp>
      <p:sp>
        <p:nvSpPr>
          <p:cNvPr id="5" name="Rezervirano mjesto podnožja 4">
            <a:extLst>
              <a:ext uri="{FF2B5EF4-FFF2-40B4-BE49-F238E27FC236}">
                <a16:creationId xmlns:a16="http://schemas.microsoft.com/office/drawing/2014/main" xmlns="" id="{186D24B6-859D-4111-8E17-CDA0A75E290A}"/>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xmlns="" id="{AAF0501D-A1E8-42A9-9581-0F1D54F9E830}"/>
              </a:ext>
            </a:extLst>
          </p:cNvPr>
          <p:cNvSpPr>
            <a:spLocks noGrp="1"/>
          </p:cNvSpPr>
          <p:nvPr>
            <p:ph type="sldNum" sz="quarter" idx="12"/>
          </p:nvPr>
        </p:nvSpPr>
        <p:spPr/>
        <p:txBody>
          <a:bodyPr/>
          <a:lstStyle/>
          <a:p>
            <a:fld id="{FA01FEBB-520E-4B38-8A41-A294780F0C44}" type="slidenum">
              <a:rPr lang="hr-HR" smtClean="0"/>
              <a:pPr/>
              <a:t>‹#›</a:t>
            </a:fld>
            <a:endParaRPr lang="hr-HR"/>
          </a:p>
        </p:txBody>
      </p:sp>
    </p:spTree>
    <p:extLst>
      <p:ext uri="{BB962C8B-B14F-4D97-AF65-F5344CB8AC3E}">
        <p14:creationId xmlns:p14="http://schemas.microsoft.com/office/powerpoint/2010/main" xmlns="" val="3583353418"/>
      </p:ext>
    </p:extLst>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Okomiti naslov 1">
            <a:extLst>
              <a:ext uri="{FF2B5EF4-FFF2-40B4-BE49-F238E27FC236}">
                <a16:creationId xmlns:a16="http://schemas.microsoft.com/office/drawing/2014/main" xmlns="" id="{8BFF832B-F90F-441C-BDE6-073FC1A3A1F3}"/>
              </a:ext>
            </a:extLst>
          </p:cNvPr>
          <p:cNvSpPr>
            <a:spLocks noGrp="1"/>
          </p:cNvSpPr>
          <p:nvPr>
            <p:ph type="title" orient="vert"/>
          </p:nvPr>
        </p:nvSpPr>
        <p:spPr>
          <a:xfrm>
            <a:off x="8724900" y="365125"/>
            <a:ext cx="2628900" cy="5811838"/>
          </a:xfrm>
        </p:spPr>
        <p:txBody>
          <a:bodyPr vert="eaVert"/>
          <a:lstStyle/>
          <a:p>
            <a:r>
              <a:rPr lang="hr-HR"/>
              <a:t>Kliknite da biste uredili stil naslova matrice</a:t>
            </a:r>
          </a:p>
        </p:txBody>
      </p:sp>
      <p:sp>
        <p:nvSpPr>
          <p:cNvPr id="3" name="Rezervirano mjesto okomitog teksta 2">
            <a:extLst>
              <a:ext uri="{FF2B5EF4-FFF2-40B4-BE49-F238E27FC236}">
                <a16:creationId xmlns:a16="http://schemas.microsoft.com/office/drawing/2014/main" xmlns="" id="{06A0C9CD-0A0A-4A25-B9D6-1E8A9E7A60FF}"/>
              </a:ext>
            </a:extLst>
          </p:cNvPr>
          <p:cNvSpPr>
            <a:spLocks noGrp="1"/>
          </p:cNvSpPr>
          <p:nvPr>
            <p:ph type="body" orient="vert" idx="1"/>
          </p:nvPr>
        </p:nvSpPr>
        <p:spPr>
          <a:xfrm>
            <a:off x="838200" y="365125"/>
            <a:ext cx="7734300" cy="5811838"/>
          </a:xfrm>
        </p:spPr>
        <p:txBody>
          <a:bodyPr vert="eaVert"/>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datuma 3">
            <a:extLst>
              <a:ext uri="{FF2B5EF4-FFF2-40B4-BE49-F238E27FC236}">
                <a16:creationId xmlns:a16="http://schemas.microsoft.com/office/drawing/2014/main" xmlns="" id="{D93E8CBB-BFEA-4E4F-B868-DEC924AC8791}"/>
              </a:ext>
            </a:extLst>
          </p:cNvPr>
          <p:cNvSpPr>
            <a:spLocks noGrp="1"/>
          </p:cNvSpPr>
          <p:nvPr>
            <p:ph type="dt" sz="half" idx="10"/>
          </p:nvPr>
        </p:nvSpPr>
        <p:spPr/>
        <p:txBody>
          <a:bodyPr/>
          <a:lstStyle/>
          <a:p>
            <a:fld id="{2F1C541F-3958-4ACD-9A42-0DEFED04E85B}" type="datetimeFigureOut">
              <a:rPr lang="hr-HR" smtClean="0"/>
              <a:pPr/>
              <a:t>6.9.2021.</a:t>
            </a:fld>
            <a:endParaRPr lang="hr-HR"/>
          </a:p>
        </p:txBody>
      </p:sp>
      <p:sp>
        <p:nvSpPr>
          <p:cNvPr id="5" name="Rezervirano mjesto podnožja 4">
            <a:extLst>
              <a:ext uri="{FF2B5EF4-FFF2-40B4-BE49-F238E27FC236}">
                <a16:creationId xmlns:a16="http://schemas.microsoft.com/office/drawing/2014/main" xmlns="" id="{445082C0-3A92-460B-8337-5853ABC699C2}"/>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xmlns="" id="{D3B84FC0-4278-48E5-AB5A-B85EE4912737}"/>
              </a:ext>
            </a:extLst>
          </p:cNvPr>
          <p:cNvSpPr>
            <a:spLocks noGrp="1"/>
          </p:cNvSpPr>
          <p:nvPr>
            <p:ph type="sldNum" sz="quarter" idx="12"/>
          </p:nvPr>
        </p:nvSpPr>
        <p:spPr/>
        <p:txBody>
          <a:bodyPr/>
          <a:lstStyle/>
          <a:p>
            <a:fld id="{FA01FEBB-520E-4B38-8A41-A294780F0C44}" type="slidenum">
              <a:rPr lang="hr-HR" smtClean="0"/>
              <a:pPr/>
              <a:t>‹#›</a:t>
            </a:fld>
            <a:endParaRPr lang="hr-HR"/>
          </a:p>
        </p:txBody>
      </p:sp>
    </p:spTree>
    <p:extLst>
      <p:ext uri="{BB962C8B-B14F-4D97-AF65-F5344CB8AC3E}">
        <p14:creationId xmlns:p14="http://schemas.microsoft.com/office/powerpoint/2010/main" xmlns="" val="1047420102"/>
      </p:ext>
    </p:extLst>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550DEE01-12F0-4218-A670-C057371647C9}"/>
              </a:ext>
            </a:extLst>
          </p:cNvPr>
          <p:cNvSpPr>
            <a:spLocks noGrp="1"/>
          </p:cNvSpPr>
          <p:nvPr>
            <p:ph type="title"/>
          </p:nvPr>
        </p:nvSpPr>
        <p:spPr/>
        <p:txBody>
          <a:bodyPr/>
          <a:lstStyle/>
          <a:p>
            <a:r>
              <a:rPr lang="hr-HR"/>
              <a:t>Kliknite da biste uredili stil naslova matrice</a:t>
            </a:r>
          </a:p>
        </p:txBody>
      </p:sp>
      <p:sp>
        <p:nvSpPr>
          <p:cNvPr id="3" name="Rezervirano mjesto sadržaja 2">
            <a:extLst>
              <a:ext uri="{FF2B5EF4-FFF2-40B4-BE49-F238E27FC236}">
                <a16:creationId xmlns:a16="http://schemas.microsoft.com/office/drawing/2014/main" xmlns="" id="{F9F56EFB-BCAC-46F0-88BB-00213CA35A30}"/>
              </a:ext>
            </a:extLst>
          </p:cNvPr>
          <p:cNvSpPr>
            <a:spLocks noGrp="1"/>
          </p:cNvSpPr>
          <p:nvPr>
            <p:ph idx="1"/>
          </p:nvPr>
        </p:nvSpPr>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datuma 3">
            <a:extLst>
              <a:ext uri="{FF2B5EF4-FFF2-40B4-BE49-F238E27FC236}">
                <a16:creationId xmlns:a16="http://schemas.microsoft.com/office/drawing/2014/main" xmlns="" id="{084A2E2C-61A4-4B17-AFDD-447C1ADD0C27}"/>
              </a:ext>
            </a:extLst>
          </p:cNvPr>
          <p:cNvSpPr>
            <a:spLocks noGrp="1"/>
          </p:cNvSpPr>
          <p:nvPr>
            <p:ph type="dt" sz="half" idx="10"/>
          </p:nvPr>
        </p:nvSpPr>
        <p:spPr/>
        <p:txBody>
          <a:bodyPr/>
          <a:lstStyle/>
          <a:p>
            <a:fld id="{2F1C541F-3958-4ACD-9A42-0DEFED04E85B}" type="datetimeFigureOut">
              <a:rPr lang="hr-HR" smtClean="0"/>
              <a:pPr/>
              <a:t>6.9.2021.</a:t>
            </a:fld>
            <a:endParaRPr lang="hr-HR"/>
          </a:p>
        </p:txBody>
      </p:sp>
      <p:sp>
        <p:nvSpPr>
          <p:cNvPr id="5" name="Rezervirano mjesto podnožja 4">
            <a:extLst>
              <a:ext uri="{FF2B5EF4-FFF2-40B4-BE49-F238E27FC236}">
                <a16:creationId xmlns:a16="http://schemas.microsoft.com/office/drawing/2014/main" xmlns="" id="{895E260F-3424-41EE-90DA-E09B6E5E4B07}"/>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xmlns="" id="{774E739F-0A00-481C-808E-8EA1982E698D}"/>
              </a:ext>
            </a:extLst>
          </p:cNvPr>
          <p:cNvSpPr>
            <a:spLocks noGrp="1"/>
          </p:cNvSpPr>
          <p:nvPr>
            <p:ph type="sldNum" sz="quarter" idx="12"/>
          </p:nvPr>
        </p:nvSpPr>
        <p:spPr/>
        <p:txBody>
          <a:bodyPr/>
          <a:lstStyle/>
          <a:p>
            <a:fld id="{FA01FEBB-520E-4B38-8A41-A294780F0C44}" type="slidenum">
              <a:rPr lang="hr-HR" smtClean="0"/>
              <a:pPr/>
              <a:t>‹#›</a:t>
            </a:fld>
            <a:endParaRPr lang="hr-HR"/>
          </a:p>
        </p:txBody>
      </p:sp>
    </p:spTree>
    <p:extLst>
      <p:ext uri="{BB962C8B-B14F-4D97-AF65-F5344CB8AC3E}">
        <p14:creationId xmlns:p14="http://schemas.microsoft.com/office/powerpoint/2010/main" xmlns="" val="3602546217"/>
      </p:ext>
    </p:extLst>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sekcije">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5BA38AEC-140B-41A3-83CE-EAD58C6E6B6A}"/>
              </a:ext>
            </a:extLst>
          </p:cNvPr>
          <p:cNvSpPr>
            <a:spLocks noGrp="1"/>
          </p:cNvSpPr>
          <p:nvPr>
            <p:ph type="title"/>
          </p:nvPr>
        </p:nvSpPr>
        <p:spPr>
          <a:xfrm>
            <a:off x="831850" y="1709738"/>
            <a:ext cx="10515600" cy="2852737"/>
          </a:xfrm>
        </p:spPr>
        <p:txBody>
          <a:bodyPr anchor="b"/>
          <a:lstStyle>
            <a:lvl1pPr>
              <a:defRPr sz="6000"/>
            </a:lvl1pPr>
          </a:lstStyle>
          <a:p>
            <a:r>
              <a:rPr lang="hr-HR"/>
              <a:t>Kliknite da biste uredili stil naslova matrice</a:t>
            </a:r>
          </a:p>
        </p:txBody>
      </p:sp>
      <p:sp>
        <p:nvSpPr>
          <p:cNvPr id="3" name="Rezervirano mjesto teksta 2">
            <a:extLst>
              <a:ext uri="{FF2B5EF4-FFF2-40B4-BE49-F238E27FC236}">
                <a16:creationId xmlns:a16="http://schemas.microsoft.com/office/drawing/2014/main" xmlns="" id="{B5A20F4F-B3ED-400A-B24C-1414471F3A4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r-HR"/>
              <a:t>Uredite stilove teksta matrice</a:t>
            </a:r>
          </a:p>
        </p:txBody>
      </p:sp>
      <p:sp>
        <p:nvSpPr>
          <p:cNvPr id="4" name="Rezervirano mjesto datuma 3">
            <a:extLst>
              <a:ext uri="{FF2B5EF4-FFF2-40B4-BE49-F238E27FC236}">
                <a16:creationId xmlns:a16="http://schemas.microsoft.com/office/drawing/2014/main" xmlns="" id="{0A1BAF0F-872D-4F6C-BD2B-535EA50CA0FD}"/>
              </a:ext>
            </a:extLst>
          </p:cNvPr>
          <p:cNvSpPr>
            <a:spLocks noGrp="1"/>
          </p:cNvSpPr>
          <p:nvPr>
            <p:ph type="dt" sz="half" idx="10"/>
          </p:nvPr>
        </p:nvSpPr>
        <p:spPr/>
        <p:txBody>
          <a:bodyPr/>
          <a:lstStyle/>
          <a:p>
            <a:fld id="{2F1C541F-3958-4ACD-9A42-0DEFED04E85B}" type="datetimeFigureOut">
              <a:rPr lang="hr-HR" smtClean="0"/>
              <a:pPr/>
              <a:t>6.9.2021.</a:t>
            </a:fld>
            <a:endParaRPr lang="hr-HR"/>
          </a:p>
        </p:txBody>
      </p:sp>
      <p:sp>
        <p:nvSpPr>
          <p:cNvPr id="5" name="Rezervirano mjesto podnožja 4">
            <a:extLst>
              <a:ext uri="{FF2B5EF4-FFF2-40B4-BE49-F238E27FC236}">
                <a16:creationId xmlns:a16="http://schemas.microsoft.com/office/drawing/2014/main" xmlns="" id="{08916E41-8E75-406C-9E68-20545033127E}"/>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xmlns="" id="{7A860865-0820-4D07-83EC-2DE124887AAE}"/>
              </a:ext>
            </a:extLst>
          </p:cNvPr>
          <p:cNvSpPr>
            <a:spLocks noGrp="1"/>
          </p:cNvSpPr>
          <p:nvPr>
            <p:ph type="sldNum" sz="quarter" idx="12"/>
          </p:nvPr>
        </p:nvSpPr>
        <p:spPr/>
        <p:txBody>
          <a:bodyPr/>
          <a:lstStyle/>
          <a:p>
            <a:fld id="{FA01FEBB-520E-4B38-8A41-A294780F0C44}" type="slidenum">
              <a:rPr lang="hr-HR" smtClean="0"/>
              <a:pPr/>
              <a:t>‹#›</a:t>
            </a:fld>
            <a:endParaRPr lang="hr-HR"/>
          </a:p>
        </p:txBody>
      </p:sp>
    </p:spTree>
    <p:extLst>
      <p:ext uri="{BB962C8B-B14F-4D97-AF65-F5344CB8AC3E}">
        <p14:creationId xmlns:p14="http://schemas.microsoft.com/office/powerpoint/2010/main" xmlns="" val="3040062438"/>
      </p:ext>
    </p:extLst>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DFF400A4-EF7A-4EB3-A50C-1C9D46C2CC15}"/>
              </a:ext>
            </a:extLst>
          </p:cNvPr>
          <p:cNvSpPr>
            <a:spLocks noGrp="1"/>
          </p:cNvSpPr>
          <p:nvPr>
            <p:ph type="title"/>
          </p:nvPr>
        </p:nvSpPr>
        <p:spPr/>
        <p:txBody>
          <a:bodyPr/>
          <a:lstStyle/>
          <a:p>
            <a:r>
              <a:rPr lang="hr-HR"/>
              <a:t>Kliknite da biste uredili stil naslova matrice</a:t>
            </a:r>
          </a:p>
        </p:txBody>
      </p:sp>
      <p:sp>
        <p:nvSpPr>
          <p:cNvPr id="3" name="Rezervirano mjesto sadržaja 2">
            <a:extLst>
              <a:ext uri="{FF2B5EF4-FFF2-40B4-BE49-F238E27FC236}">
                <a16:creationId xmlns:a16="http://schemas.microsoft.com/office/drawing/2014/main" xmlns="" id="{A3658BF5-7FC4-486D-9D6E-F28EBAD3B7EF}"/>
              </a:ext>
            </a:extLst>
          </p:cNvPr>
          <p:cNvSpPr>
            <a:spLocks noGrp="1"/>
          </p:cNvSpPr>
          <p:nvPr>
            <p:ph sz="half" idx="1"/>
          </p:nvPr>
        </p:nvSpPr>
        <p:spPr>
          <a:xfrm>
            <a:off x="838200" y="1825625"/>
            <a:ext cx="5181600" cy="4351338"/>
          </a:xfrm>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sadržaja 3">
            <a:extLst>
              <a:ext uri="{FF2B5EF4-FFF2-40B4-BE49-F238E27FC236}">
                <a16:creationId xmlns:a16="http://schemas.microsoft.com/office/drawing/2014/main" xmlns="" id="{18176D8D-8622-4F6A-98A1-FFDB350BDF0B}"/>
              </a:ext>
            </a:extLst>
          </p:cNvPr>
          <p:cNvSpPr>
            <a:spLocks noGrp="1"/>
          </p:cNvSpPr>
          <p:nvPr>
            <p:ph sz="half" idx="2"/>
          </p:nvPr>
        </p:nvSpPr>
        <p:spPr>
          <a:xfrm>
            <a:off x="6172200" y="1825625"/>
            <a:ext cx="5181600" cy="4351338"/>
          </a:xfrm>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5" name="Rezervirano mjesto datuma 4">
            <a:extLst>
              <a:ext uri="{FF2B5EF4-FFF2-40B4-BE49-F238E27FC236}">
                <a16:creationId xmlns:a16="http://schemas.microsoft.com/office/drawing/2014/main" xmlns="" id="{CB8FF0E0-A96E-41FE-8994-7BC96C044246}"/>
              </a:ext>
            </a:extLst>
          </p:cNvPr>
          <p:cNvSpPr>
            <a:spLocks noGrp="1"/>
          </p:cNvSpPr>
          <p:nvPr>
            <p:ph type="dt" sz="half" idx="10"/>
          </p:nvPr>
        </p:nvSpPr>
        <p:spPr/>
        <p:txBody>
          <a:bodyPr/>
          <a:lstStyle/>
          <a:p>
            <a:fld id="{2F1C541F-3958-4ACD-9A42-0DEFED04E85B}" type="datetimeFigureOut">
              <a:rPr lang="hr-HR" smtClean="0"/>
              <a:pPr/>
              <a:t>6.9.2021.</a:t>
            </a:fld>
            <a:endParaRPr lang="hr-HR"/>
          </a:p>
        </p:txBody>
      </p:sp>
      <p:sp>
        <p:nvSpPr>
          <p:cNvPr id="6" name="Rezervirano mjesto podnožja 5">
            <a:extLst>
              <a:ext uri="{FF2B5EF4-FFF2-40B4-BE49-F238E27FC236}">
                <a16:creationId xmlns:a16="http://schemas.microsoft.com/office/drawing/2014/main" xmlns="" id="{E3A05D16-C556-48C5-898E-BBA9932050B0}"/>
              </a:ext>
            </a:extLst>
          </p:cNvPr>
          <p:cNvSpPr>
            <a:spLocks noGrp="1"/>
          </p:cNvSpPr>
          <p:nvPr>
            <p:ph type="ftr" sz="quarter" idx="11"/>
          </p:nvPr>
        </p:nvSpPr>
        <p:spPr/>
        <p:txBody>
          <a:bodyPr/>
          <a:lstStyle/>
          <a:p>
            <a:endParaRPr lang="hr-HR"/>
          </a:p>
        </p:txBody>
      </p:sp>
      <p:sp>
        <p:nvSpPr>
          <p:cNvPr id="7" name="Rezervirano mjesto broja slajda 6">
            <a:extLst>
              <a:ext uri="{FF2B5EF4-FFF2-40B4-BE49-F238E27FC236}">
                <a16:creationId xmlns:a16="http://schemas.microsoft.com/office/drawing/2014/main" xmlns="" id="{F7A69F17-010E-4932-914B-A9E129DAD304}"/>
              </a:ext>
            </a:extLst>
          </p:cNvPr>
          <p:cNvSpPr>
            <a:spLocks noGrp="1"/>
          </p:cNvSpPr>
          <p:nvPr>
            <p:ph type="sldNum" sz="quarter" idx="12"/>
          </p:nvPr>
        </p:nvSpPr>
        <p:spPr/>
        <p:txBody>
          <a:bodyPr/>
          <a:lstStyle/>
          <a:p>
            <a:fld id="{FA01FEBB-520E-4B38-8A41-A294780F0C44}" type="slidenum">
              <a:rPr lang="hr-HR" smtClean="0"/>
              <a:pPr/>
              <a:t>‹#›</a:t>
            </a:fld>
            <a:endParaRPr lang="hr-HR"/>
          </a:p>
        </p:txBody>
      </p:sp>
    </p:spTree>
    <p:extLst>
      <p:ext uri="{BB962C8B-B14F-4D97-AF65-F5344CB8AC3E}">
        <p14:creationId xmlns:p14="http://schemas.microsoft.com/office/powerpoint/2010/main" xmlns="" val="913950664"/>
      </p:ext>
    </p:extLst>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6D8C8E65-0D63-429D-904C-11EA3CF1EB31}"/>
              </a:ext>
            </a:extLst>
          </p:cNvPr>
          <p:cNvSpPr>
            <a:spLocks noGrp="1"/>
          </p:cNvSpPr>
          <p:nvPr>
            <p:ph type="title"/>
          </p:nvPr>
        </p:nvSpPr>
        <p:spPr>
          <a:xfrm>
            <a:off x="839788" y="365125"/>
            <a:ext cx="10515600" cy="1325563"/>
          </a:xfrm>
        </p:spPr>
        <p:txBody>
          <a:bodyPr/>
          <a:lstStyle/>
          <a:p>
            <a:r>
              <a:rPr lang="hr-HR"/>
              <a:t>Kliknite da biste uredili stil naslova matrice</a:t>
            </a:r>
          </a:p>
        </p:txBody>
      </p:sp>
      <p:sp>
        <p:nvSpPr>
          <p:cNvPr id="3" name="Rezervirano mjesto teksta 2">
            <a:extLst>
              <a:ext uri="{FF2B5EF4-FFF2-40B4-BE49-F238E27FC236}">
                <a16:creationId xmlns:a16="http://schemas.microsoft.com/office/drawing/2014/main" xmlns="" id="{69E278DA-D9E4-4CA9-BB35-E2C1F552A4E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Uredite stilove teksta matrice</a:t>
            </a:r>
          </a:p>
        </p:txBody>
      </p:sp>
      <p:sp>
        <p:nvSpPr>
          <p:cNvPr id="4" name="Rezervirano mjesto sadržaja 3">
            <a:extLst>
              <a:ext uri="{FF2B5EF4-FFF2-40B4-BE49-F238E27FC236}">
                <a16:creationId xmlns:a16="http://schemas.microsoft.com/office/drawing/2014/main" xmlns="" id="{E6E1C55E-3E0A-45CB-80B6-29B2B2CE098D}"/>
              </a:ext>
            </a:extLst>
          </p:cNvPr>
          <p:cNvSpPr>
            <a:spLocks noGrp="1"/>
          </p:cNvSpPr>
          <p:nvPr>
            <p:ph sz="half" idx="2"/>
          </p:nvPr>
        </p:nvSpPr>
        <p:spPr>
          <a:xfrm>
            <a:off x="839788" y="2505075"/>
            <a:ext cx="5157787" cy="3684588"/>
          </a:xfrm>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5" name="Rezervirano mjesto teksta 4">
            <a:extLst>
              <a:ext uri="{FF2B5EF4-FFF2-40B4-BE49-F238E27FC236}">
                <a16:creationId xmlns:a16="http://schemas.microsoft.com/office/drawing/2014/main" xmlns="" id="{F8B5F8F7-B6E9-4E20-A02C-0E07273917B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Uredite stilove teksta matrice</a:t>
            </a:r>
          </a:p>
        </p:txBody>
      </p:sp>
      <p:sp>
        <p:nvSpPr>
          <p:cNvPr id="6" name="Rezervirano mjesto sadržaja 5">
            <a:extLst>
              <a:ext uri="{FF2B5EF4-FFF2-40B4-BE49-F238E27FC236}">
                <a16:creationId xmlns:a16="http://schemas.microsoft.com/office/drawing/2014/main" xmlns="" id="{88C3C540-9CD0-4695-B133-5A9F34CA1ACF}"/>
              </a:ext>
            </a:extLst>
          </p:cNvPr>
          <p:cNvSpPr>
            <a:spLocks noGrp="1"/>
          </p:cNvSpPr>
          <p:nvPr>
            <p:ph sz="quarter" idx="4"/>
          </p:nvPr>
        </p:nvSpPr>
        <p:spPr>
          <a:xfrm>
            <a:off x="6172200" y="2505075"/>
            <a:ext cx="5183188" cy="3684588"/>
          </a:xfrm>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7" name="Rezervirano mjesto datuma 6">
            <a:extLst>
              <a:ext uri="{FF2B5EF4-FFF2-40B4-BE49-F238E27FC236}">
                <a16:creationId xmlns:a16="http://schemas.microsoft.com/office/drawing/2014/main" xmlns="" id="{A4675D49-A2C9-47F8-B658-A0B5BCC64A00}"/>
              </a:ext>
            </a:extLst>
          </p:cNvPr>
          <p:cNvSpPr>
            <a:spLocks noGrp="1"/>
          </p:cNvSpPr>
          <p:nvPr>
            <p:ph type="dt" sz="half" idx="10"/>
          </p:nvPr>
        </p:nvSpPr>
        <p:spPr/>
        <p:txBody>
          <a:bodyPr/>
          <a:lstStyle/>
          <a:p>
            <a:fld id="{2F1C541F-3958-4ACD-9A42-0DEFED04E85B}" type="datetimeFigureOut">
              <a:rPr lang="hr-HR" smtClean="0"/>
              <a:pPr/>
              <a:t>6.9.2021.</a:t>
            </a:fld>
            <a:endParaRPr lang="hr-HR"/>
          </a:p>
        </p:txBody>
      </p:sp>
      <p:sp>
        <p:nvSpPr>
          <p:cNvPr id="8" name="Rezervirano mjesto podnožja 7">
            <a:extLst>
              <a:ext uri="{FF2B5EF4-FFF2-40B4-BE49-F238E27FC236}">
                <a16:creationId xmlns:a16="http://schemas.microsoft.com/office/drawing/2014/main" xmlns="" id="{22D45190-C6E5-4B98-AF4C-670A832206BE}"/>
              </a:ext>
            </a:extLst>
          </p:cNvPr>
          <p:cNvSpPr>
            <a:spLocks noGrp="1"/>
          </p:cNvSpPr>
          <p:nvPr>
            <p:ph type="ftr" sz="quarter" idx="11"/>
          </p:nvPr>
        </p:nvSpPr>
        <p:spPr/>
        <p:txBody>
          <a:bodyPr/>
          <a:lstStyle/>
          <a:p>
            <a:endParaRPr lang="hr-HR"/>
          </a:p>
        </p:txBody>
      </p:sp>
      <p:sp>
        <p:nvSpPr>
          <p:cNvPr id="9" name="Rezervirano mjesto broja slajda 8">
            <a:extLst>
              <a:ext uri="{FF2B5EF4-FFF2-40B4-BE49-F238E27FC236}">
                <a16:creationId xmlns:a16="http://schemas.microsoft.com/office/drawing/2014/main" xmlns="" id="{A928B831-D472-4E9B-BDF9-127C5B5BAA7B}"/>
              </a:ext>
            </a:extLst>
          </p:cNvPr>
          <p:cNvSpPr>
            <a:spLocks noGrp="1"/>
          </p:cNvSpPr>
          <p:nvPr>
            <p:ph type="sldNum" sz="quarter" idx="12"/>
          </p:nvPr>
        </p:nvSpPr>
        <p:spPr/>
        <p:txBody>
          <a:bodyPr/>
          <a:lstStyle/>
          <a:p>
            <a:fld id="{FA01FEBB-520E-4B38-8A41-A294780F0C44}" type="slidenum">
              <a:rPr lang="hr-HR" smtClean="0"/>
              <a:pPr/>
              <a:t>‹#›</a:t>
            </a:fld>
            <a:endParaRPr lang="hr-HR"/>
          </a:p>
        </p:txBody>
      </p:sp>
    </p:spTree>
    <p:extLst>
      <p:ext uri="{BB962C8B-B14F-4D97-AF65-F5344CB8AC3E}">
        <p14:creationId xmlns:p14="http://schemas.microsoft.com/office/powerpoint/2010/main" xmlns="" val="3835810790"/>
      </p:ext>
    </p:extLst>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DF22DAB5-ECF8-4C8B-9284-9A768DDE5CB3}"/>
              </a:ext>
            </a:extLst>
          </p:cNvPr>
          <p:cNvSpPr>
            <a:spLocks noGrp="1"/>
          </p:cNvSpPr>
          <p:nvPr>
            <p:ph type="title"/>
          </p:nvPr>
        </p:nvSpPr>
        <p:spPr/>
        <p:txBody>
          <a:bodyPr/>
          <a:lstStyle/>
          <a:p>
            <a:r>
              <a:rPr lang="hr-HR"/>
              <a:t>Kliknite da biste uredili stil naslova matrice</a:t>
            </a:r>
          </a:p>
        </p:txBody>
      </p:sp>
      <p:sp>
        <p:nvSpPr>
          <p:cNvPr id="3" name="Rezervirano mjesto datuma 2">
            <a:extLst>
              <a:ext uri="{FF2B5EF4-FFF2-40B4-BE49-F238E27FC236}">
                <a16:creationId xmlns:a16="http://schemas.microsoft.com/office/drawing/2014/main" xmlns="" id="{9BDEFBF9-BFFE-4685-B8DB-08DF783275F7}"/>
              </a:ext>
            </a:extLst>
          </p:cNvPr>
          <p:cNvSpPr>
            <a:spLocks noGrp="1"/>
          </p:cNvSpPr>
          <p:nvPr>
            <p:ph type="dt" sz="half" idx="10"/>
          </p:nvPr>
        </p:nvSpPr>
        <p:spPr/>
        <p:txBody>
          <a:bodyPr/>
          <a:lstStyle/>
          <a:p>
            <a:fld id="{2F1C541F-3958-4ACD-9A42-0DEFED04E85B}" type="datetimeFigureOut">
              <a:rPr lang="hr-HR" smtClean="0"/>
              <a:pPr/>
              <a:t>6.9.2021.</a:t>
            </a:fld>
            <a:endParaRPr lang="hr-HR"/>
          </a:p>
        </p:txBody>
      </p:sp>
      <p:sp>
        <p:nvSpPr>
          <p:cNvPr id="4" name="Rezervirano mjesto podnožja 3">
            <a:extLst>
              <a:ext uri="{FF2B5EF4-FFF2-40B4-BE49-F238E27FC236}">
                <a16:creationId xmlns:a16="http://schemas.microsoft.com/office/drawing/2014/main" xmlns="" id="{48BDB420-698D-4FD6-9BCE-933C5BE5B197}"/>
              </a:ext>
            </a:extLst>
          </p:cNvPr>
          <p:cNvSpPr>
            <a:spLocks noGrp="1"/>
          </p:cNvSpPr>
          <p:nvPr>
            <p:ph type="ftr" sz="quarter" idx="11"/>
          </p:nvPr>
        </p:nvSpPr>
        <p:spPr/>
        <p:txBody>
          <a:bodyPr/>
          <a:lstStyle/>
          <a:p>
            <a:endParaRPr lang="hr-HR"/>
          </a:p>
        </p:txBody>
      </p:sp>
      <p:sp>
        <p:nvSpPr>
          <p:cNvPr id="5" name="Rezervirano mjesto broja slajda 4">
            <a:extLst>
              <a:ext uri="{FF2B5EF4-FFF2-40B4-BE49-F238E27FC236}">
                <a16:creationId xmlns:a16="http://schemas.microsoft.com/office/drawing/2014/main" xmlns="" id="{A64B4EF5-3D49-46A7-867F-7BF38A2C16EF}"/>
              </a:ext>
            </a:extLst>
          </p:cNvPr>
          <p:cNvSpPr>
            <a:spLocks noGrp="1"/>
          </p:cNvSpPr>
          <p:nvPr>
            <p:ph type="sldNum" sz="quarter" idx="12"/>
          </p:nvPr>
        </p:nvSpPr>
        <p:spPr/>
        <p:txBody>
          <a:bodyPr/>
          <a:lstStyle/>
          <a:p>
            <a:fld id="{FA01FEBB-520E-4B38-8A41-A294780F0C44}" type="slidenum">
              <a:rPr lang="hr-HR" smtClean="0"/>
              <a:pPr/>
              <a:t>‹#›</a:t>
            </a:fld>
            <a:endParaRPr lang="hr-HR"/>
          </a:p>
        </p:txBody>
      </p:sp>
    </p:spTree>
    <p:extLst>
      <p:ext uri="{BB962C8B-B14F-4D97-AF65-F5344CB8AC3E}">
        <p14:creationId xmlns:p14="http://schemas.microsoft.com/office/powerpoint/2010/main" xmlns="" val="2782175639"/>
      </p:ext>
    </p:extLst>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Rezervirano mjesto datuma 1">
            <a:extLst>
              <a:ext uri="{FF2B5EF4-FFF2-40B4-BE49-F238E27FC236}">
                <a16:creationId xmlns:a16="http://schemas.microsoft.com/office/drawing/2014/main" xmlns="" id="{18B522E8-94C3-497E-9515-2464F4EB4FB9}"/>
              </a:ext>
            </a:extLst>
          </p:cNvPr>
          <p:cNvSpPr>
            <a:spLocks noGrp="1"/>
          </p:cNvSpPr>
          <p:nvPr>
            <p:ph type="dt" sz="half" idx="10"/>
          </p:nvPr>
        </p:nvSpPr>
        <p:spPr/>
        <p:txBody>
          <a:bodyPr/>
          <a:lstStyle/>
          <a:p>
            <a:fld id="{2F1C541F-3958-4ACD-9A42-0DEFED04E85B}" type="datetimeFigureOut">
              <a:rPr lang="hr-HR" smtClean="0"/>
              <a:pPr/>
              <a:t>6.9.2021.</a:t>
            </a:fld>
            <a:endParaRPr lang="hr-HR"/>
          </a:p>
        </p:txBody>
      </p:sp>
      <p:sp>
        <p:nvSpPr>
          <p:cNvPr id="3" name="Rezervirano mjesto podnožja 2">
            <a:extLst>
              <a:ext uri="{FF2B5EF4-FFF2-40B4-BE49-F238E27FC236}">
                <a16:creationId xmlns:a16="http://schemas.microsoft.com/office/drawing/2014/main" xmlns="" id="{1E29E425-E355-4002-A1E9-FD1851CADA40}"/>
              </a:ext>
            </a:extLst>
          </p:cNvPr>
          <p:cNvSpPr>
            <a:spLocks noGrp="1"/>
          </p:cNvSpPr>
          <p:nvPr>
            <p:ph type="ftr" sz="quarter" idx="11"/>
          </p:nvPr>
        </p:nvSpPr>
        <p:spPr/>
        <p:txBody>
          <a:bodyPr/>
          <a:lstStyle/>
          <a:p>
            <a:endParaRPr lang="hr-HR"/>
          </a:p>
        </p:txBody>
      </p:sp>
      <p:sp>
        <p:nvSpPr>
          <p:cNvPr id="4" name="Rezervirano mjesto broja slajda 3">
            <a:extLst>
              <a:ext uri="{FF2B5EF4-FFF2-40B4-BE49-F238E27FC236}">
                <a16:creationId xmlns:a16="http://schemas.microsoft.com/office/drawing/2014/main" xmlns="" id="{5B217C31-9C02-48F3-A193-6E5B1187AF9D}"/>
              </a:ext>
            </a:extLst>
          </p:cNvPr>
          <p:cNvSpPr>
            <a:spLocks noGrp="1"/>
          </p:cNvSpPr>
          <p:nvPr>
            <p:ph type="sldNum" sz="quarter" idx="12"/>
          </p:nvPr>
        </p:nvSpPr>
        <p:spPr/>
        <p:txBody>
          <a:bodyPr/>
          <a:lstStyle/>
          <a:p>
            <a:fld id="{FA01FEBB-520E-4B38-8A41-A294780F0C44}" type="slidenum">
              <a:rPr lang="hr-HR" smtClean="0"/>
              <a:pPr/>
              <a:t>‹#›</a:t>
            </a:fld>
            <a:endParaRPr lang="hr-HR"/>
          </a:p>
        </p:txBody>
      </p:sp>
    </p:spTree>
    <p:extLst>
      <p:ext uri="{BB962C8B-B14F-4D97-AF65-F5344CB8AC3E}">
        <p14:creationId xmlns:p14="http://schemas.microsoft.com/office/powerpoint/2010/main" xmlns="" val="4138331513"/>
      </p:ext>
    </p:extLst>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D71662CF-0945-4F8D-A889-F95805BCB6F3}"/>
              </a:ext>
            </a:extLst>
          </p:cNvPr>
          <p:cNvSpPr>
            <a:spLocks noGrp="1"/>
          </p:cNvSpPr>
          <p:nvPr>
            <p:ph type="title"/>
          </p:nvPr>
        </p:nvSpPr>
        <p:spPr>
          <a:xfrm>
            <a:off x="839788" y="457200"/>
            <a:ext cx="3932237" cy="1600200"/>
          </a:xfrm>
        </p:spPr>
        <p:txBody>
          <a:bodyPr anchor="b"/>
          <a:lstStyle>
            <a:lvl1pPr>
              <a:defRPr sz="3200"/>
            </a:lvl1pPr>
          </a:lstStyle>
          <a:p>
            <a:r>
              <a:rPr lang="hr-HR"/>
              <a:t>Kliknite da biste uredili stil naslova matrice</a:t>
            </a:r>
          </a:p>
        </p:txBody>
      </p:sp>
      <p:sp>
        <p:nvSpPr>
          <p:cNvPr id="3" name="Rezervirano mjesto sadržaja 2">
            <a:extLst>
              <a:ext uri="{FF2B5EF4-FFF2-40B4-BE49-F238E27FC236}">
                <a16:creationId xmlns:a16="http://schemas.microsoft.com/office/drawing/2014/main" xmlns="" id="{CDE1B38E-C61F-4162-BEF8-2D1F3408A42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teksta 3">
            <a:extLst>
              <a:ext uri="{FF2B5EF4-FFF2-40B4-BE49-F238E27FC236}">
                <a16:creationId xmlns:a16="http://schemas.microsoft.com/office/drawing/2014/main" xmlns="" id="{805CB7DF-1634-4233-86F2-7AA36D2C3A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Uredite stilove teksta matrice</a:t>
            </a:r>
          </a:p>
        </p:txBody>
      </p:sp>
      <p:sp>
        <p:nvSpPr>
          <p:cNvPr id="5" name="Rezervirano mjesto datuma 4">
            <a:extLst>
              <a:ext uri="{FF2B5EF4-FFF2-40B4-BE49-F238E27FC236}">
                <a16:creationId xmlns:a16="http://schemas.microsoft.com/office/drawing/2014/main" xmlns="" id="{FD8CCF68-592E-4973-B04C-64EC759C177B}"/>
              </a:ext>
            </a:extLst>
          </p:cNvPr>
          <p:cNvSpPr>
            <a:spLocks noGrp="1"/>
          </p:cNvSpPr>
          <p:nvPr>
            <p:ph type="dt" sz="half" idx="10"/>
          </p:nvPr>
        </p:nvSpPr>
        <p:spPr/>
        <p:txBody>
          <a:bodyPr/>
          <a:lstStyle/>
          <a:p>
            <a:fld id="{2F1C541F-3958-4ACD-9A42-0DEFED04E85B}" type="datetimeFigureOut">
              <a:rPr lang="hr-HR" smtClean="0"/>
              <a:pPr/>
              <a:t>6.9.2021.</a:t>
            </a:fld>
            <a:endParaRPr lang="hr-HR"/>
          </a:p>
        </p:txBody>
      </p:sp>
      <p:sp>
        <p:nvSpPr>
          <p:cNvPr id="6" name="Rezervirano mjesto podnožja 5">
            <a:extLst>
              <a:ext uri="{FF2B5EF4-FFF2-40B4-BE49-F238E27FC236}">
                <a16:creationId xmlns:a16="http://schemas.microsoft.com/office/drawing/2014/main" xmlns="" id="{8DA68B31-02DF-406E-AC7D-302C7C7165C6}"/>
              </a:ext>
            </a:extLst>
          </p:cNvPr>
          <p:cNvSpPr>
            <a:spLocks noGrp="1"/>
          </p:cNvSpPr>
          <p:nvPr>
            <p:ph type="ftr" sz="quarter" idx="11"/>
          </p:nvPr>
        </p:nvSpPr>
        <p:spPr/>
        <p:txBody>
          <a:bodyPr/>
          <a:lstStyle/>
          <a:p>
            <a:endParaRPr lang="hr-HR"/>
          </a:p>
        </p:txBody>
      </p:sp>
      <p:sp>
        <p:nvSpPr>
          <p:cNvPr id="7" name="Rezervirano mjesto broja slajda 6">
            <a:extLst>
              <a:ext uri="{FF2B5EF4-FFF2-40B4-BE49-F238E27FC236}">
                <a16:creationId xmlns:a16="http://schemas.microsoft.com/office/drawing/2014/main" xmlns="" id="{71A17FC2-55A1-48B3-978B-33BD5398B7F5}"/>
              </a:ext>
            </a:extLst>
          </p:cNvPr>
          <p:cNvSpPr>
            <a:spLocks noGrp="1"/>
          </p:cNvSpPr>
          <p:nvPr>
            <p:ph type="sldNum" sz="quarter" idx="12"/>
          </p:nvPr>
        </p:nvSpPr>
        <p:spPr/>
        <p:txBody>
          <a:bodyPr/>
          <a:lstStyle/>
          <a:p>
            <a:fld id="{FA01FEBB-520E-4B38-8A41-A294780F0C44}" type="slidenum">
              <a:rPr lang="hr-HR" smtClean="0"/>
              <a:pPr/>
              <a:t>‹#›</a:t>
            </a:fld>
            <a:endParaRPr lang="hr-HR"/>
          </a:p>
        </p:txBody>
      </p:sp>
    </p:spTree>
    <p:extLst>
      <p:ext uri="{BB962C8B-B14F-4D97-AF65-F5344CB8AC3E}">
        <p14:creationId xmlns:p14="http://schemas.microsoft.com/office/powerpoint/2010/main" xmlns="" val="2576113309"/>
      </p:ext>
    </p:extLst>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AADC7390-C9D2-4513-A57A-C9A272CADBAE}"/>
              </a:ext>
            </a:extLst>
          </p:cNvPr>
          <p:cNvSpPr>
            <a:spLocks noGrp="1"/>
          </p:cNvSpPr>
          <p:nvPr>
            <p:ph type="title"/>
          </p:nvPr>
        </p:nvSpPr>
        <p:spPr>
          <a:xfrm>
            <a:off x="839788" y="457200"/>
            <a:ext cx="3932237" cy="1600200"/>
          </a:xfrm>
        </p:spPr>
        <p:txBody>
          <a:bodyPr anchor="b"/>
          <a:lstStyle>
            <a:lvl1pPr>
              <a:defRPr sz="3200"/>
            </a:lvl1pPr>
          </a:lstStyle>
          <a:p>
            <a:r>
              <a:rPr lang="hr-HR"/>
              <a:t>Kliknite da biste uredili stil naslova matrice</a:t>
            </a:r>
          </a:p>
        </p:txBody>
      </p:sp>
      <p:sp>
        <p:nvSpPr>
          <p:cNvPr id="3" name="Rezervirano mjesto slike 2">
            <a:extLst>
              <a:ext uri="{FF2B5EF4-FFF2-40B4-BE49-F238E27FC236}">
                <a16:creationId xmlns:a16="http://schemas.microsoft.com/office/drawing/2014/main" xmlns="" id="{B6F32F34-B611-4B3D-B052-D735148E39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r-HR"/>
          </a:p>
        </p:txBody>
      </p:sp>
      <p:sp>
        <p:nvSpPr>
          <p:cNvPr id="4" name="Rezervirano mjesto teksta 3">
            <a:extLst>
              <a:ext uri="{FF2B5EF4-FFF2-40B4-BE49-F238E27FC236}">
                <a16:creationId xmlns:a16="http://schemas.microsoft.com/office/drawing/2014/main" xmlns="" id="{E161115B-474D-4633-BABE-90D7E32B9C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Uredite stilove teksta matrice</a:t>
            </a:r>
          </a:p>
        </p:txBody>
      </p:sp>
      <p:sp>
        <p:nvSpPr>
          <p:cNvPr id="5" name="Rezervirano mjesto datuma 4">
            <a:extLst>
              <a:ext uri="{FF2B5EF4-FFF2-40B4-BE49-F238E27FC236}">
                <a16:creationId xmlns:a16="http://schemas.microsoft.com/office/drawing/2014/main" xmlns="" id="{CD533EC9-5F15-4135-9402-DDB327BA8021}"/>
              </a:ext>
            </a:extLst>
          </p:cNvPr>
          <p:cNvSpPr>
            <a:spLocks noGrp="1"/>
          </p:cNvSpPr>
          <p:nvPr>
            <p:ph type="dt" sz="half" idx="10"/>
          </p:nvPr>
        </p:nvSpPr>
        <p:spPr/>
        <p:txBody>
          <a:bodyPr/>
          <a:lstStyle/>
          <a:p>
            <a:fld id="{2F1C541F-3958-4ACD-9A42-0DEFED04E85B}" type="datetimeFigureOut">
              <a:rPr lang="hr-HR" smtClean="0"/>
              <a:pPr/>
              <a:t>6.9.2021.</a:t>
            </a:fld>
            <a:endParaRPr lang="hr-HR"/>
          </a:p>
        </p:txBody>
      </p:sp>
      <p:sp>
        <p:nvSpPr>
          <p:cNvPr id="6" name="Rezervirano mjesto podnožja 5">
            <a:extLst>
              <a:ext uri="{FF2B5EF4-FFF2-40B4-BE49-F238E27FC236}">
                <a16:creationId xmlns:a16="http://schemas.microsoft.com/office/drawing/2014/main" xmlns="" id="{1BE3D81E-FE89-411B-887D-0E513D11D0BB}"/>
              </a:ext>
            </a:extLst>
          </p:cNvPr>
          <p:cNvSpPr>
            <a:spLocks noGrp="1"/>
          </p:cNvSpPr>
          <p:nvPr>
            <p:ph type="ftr" sz="quarter" idx="11"/>
          </p:nvPr>
        </p:nvSpPr>
        <p:spPr/>
        <p:txBody>
          <a:bodyPr/>
          <a:lstStyle/>
          <a:p>
            <a:endParaRPr lang="hr-HR"/>
          </a:p>
        </p:txBody>
      </p:sp>
      <p:sp>
        <p:nvSpPr>
          <p:cNvPr id="7" name="Rezervirano mjesto broja slajda 6">
            <a:extLst>
              <a:ext uri="{FF2B5EF4-FFF2-40B4-BE49-F238E27FC236}">
                <a16:creationId xmlns:a16="http://schemas.microsoft.com/office/drawing/2014/main" xmlns="" id="{4EE1E0C0-36A8-4E85-8FC4-4E07C131D7B6}"/>
              </a:ext>
            </a:extLst>
          </p:cNvPr>
          <p:cNvSpPr>
            <a:spLocks noGrp="1"/>
          </p:cNvSpPr>
          <p:nvPr>
            <p:ph type="sldNum" sz="quarter" idx="12"/>
          </p:nvPr>
        </p:nvSpPr>
        <p:spPr/>
        <p:txBody>
          <a:bodyPr/>
          <a:lstStyle/>
          <a:p>
            <a:fld id="{FA01FEBB-520E-4B38-8A41-A294780F0C44}" type="slidenum">
              <a:rPr lang="hr-HR" smtClean="0"/>
              <a:pPr/>
              <a:t>‹#›</a:t>
            </a:fld>
            <a:endParaRPr lang="hr-HR"/>
          </a:p>
        </p:txBody>
      </p:sp>
    </p:spTree>
    <p:extLst>
      <p:ext uri="{BB962C8B-B14F-4D97-AF65-F5344CB8AC3E}">
        <p14:creationId xmlns:p14="http://schemas.microsoft.com/office/powerpoint/2010/main" xmlns="" val="1598656853"/>
      </p:ext>
    </p:extLst>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zervirano mjesto naslova 1">
            <a:extLst>
              <a:ext uri="{FF2B5EF4-FFF2-40B4-BE49-F238E27FC236}">
                <a16:creationId xmlns:a16="http://schemas.microsoft.com/office/drawing/2014/main" xmlns="" id="{83698655-B947-4CE6-9E56-FB3E567E4D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r-HR"/>
              <a:t>Kliknite da biste uredili stil naslova matrice</a:t>
            </a:r>
          </a:p>
        </p:txBody>
      </p:sp>
      <p:sp>
        <p:nvSpPr>
          <p:cNvPr id="3" name="Rezervirano mjesto teksta 2">
            <a:extLst>
              <a:ext uri="{FF2B5EF4-FFF2-40B4-BE49-F238E27FC236}">
                <a16:creationId xmlns:a16="http://schemas.microsoft.com/office/drawing/2014/main" xmlns="" id="{46C3724C-2207-43DC-BC59-398DCF661D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datuma 3">
            <a:extLst>
              <a:ext uri="{FF2B5EF4-FFF2-40B4-BE49-F238E27FC236}">
                <a16:creationId xmlns:a16="http://schemas.microsoft.com/office/drawing/2014/main" xmlns="" id="{5FB41622-4652-426C-8FBB-EE8B2A3408C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1C541F-3958-4ACD-9A42-0DEFED04E85B}" type="datetimeFigureOut">
              <a:rPr lang="hr-HR" smtClean="0"/>
              <a:pPr/>
              <a:t>6.9.2021.</a:t>
            </a:fld>
            <a:endParaRPr lang="hr-HR"/>
          </a:p>
        </p:txBody>
      </p:sp>
      <p:sp>
        <p:nvSpPr>
          <p:cNvPr id="5" name="Rezervirano mjesto podnožja 4">
            <a:extLst>
              <a:ext uri="{FF2B5EF4-FFF2-40B4-BE49-F238E27FC236}">
                <a16:creationId xmlns:a16="http://schemas.microsoft.com/office/drawing/2014/main" xmlns="" id="{1A58F2BC-D5C8-49ED-8FB4-D39D29C814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r-HR"/>
          </a:p>
        </p:txBody>
      </p:sp>
      <p:sp>
        <p:nvSpPr>
          <p:cNvPr id="6" name="Rezervirano mjesto broja slajda 5">
            <a:extLst>
              <a:ext uri="{FF2B5EF4-FFF2-40B4-BE49-F238E27FC236}">
                <a16:creationId xmlns:a16="http://schemas.microsoft.com/office/drawing/2014/main" xmlns="" id="{71F7A62B-11DC-4C81-A486-6B7004460F3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01FEBB-520E-4B38-8A41-A294780F0C44}" type="slidenum">
              <a:rPr lang="hr-HR" smtClean="0"/>
              <a:pPr/>
              <a:t>‹#›</a:t>
            </a:fld>
            <a:endParaRPr lang="hr-HR"/>
          </a:p>
        </p:txBody>
      </p:sp>
    </p:spTree>
    <p:extLst>
      <p:ext uri="{BB962C8B-B14F-4D97-AF65-F5344CB8AC3E}">
        <p14:creationId xmlns:p14="http://schemas.microsoft.com/office/powerpoint/2010/main" xmlns="" val="16097031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e-sfera.hr/dodatni-digitalni-sadrzaji/ad6bdda6-8715-4891-97c7-fc25b9bcab20/" TargetMode="External"/><Relationship Id="rId1" Type="http://schemas.openxmlformats.org/officeDocument/2006/relationships/slideLayout" Target="../slideLayouts/slideLayout2.xml"/><Relationship Id="rId4" Type="http://schemas.openxmlformats.org/officeDocument/2006/relationships/hyperlink" Target="https://wordwall.net/play/18437/462/844"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2020.igem.org/Team:Paris_Bettencourt/Notebook" TargetMode="External"/><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 Id="rId5" Type="http://schemas.openxmlformats.org/officeDocument/2006/relationships/image" Target="../media/image10.emf"/><Relationship Id="rId4" Type="http://schemas.openxmlformats.org/officeDocument/2006/relationships/image" Target="../media/image9.emf"/></Relationships>
</file>

<file path=ppt/slides/_rels/slide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xmlns="" id="{68A4132F-DEC6-4332-A00C-A11AD4519B6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Freeform: Shape 42">
            <a:extLst>
              <a:ext uri="{FF2B5EF4-FFF2-40B4-BE49-F238E27FC236}">
                <a16:creationId xmlns:a16="http://schemas.microsoft.com/office/drawing/2014/main" xmlns="" id="{64965EAE-E41A-435F-B993-07E824B6C97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1" y="0"/>
            <a:ext cx="7539895" cy="6858000"/>
          </a:xfrm>
          <a:custGeom>
            <a:avLst/>
            <a:gdLst>
              <a:gd name="connsiteX0" fmla="*/ 7539895 w 7539895"/>
              <a:gd name="connsiteY0" fmla="*/ 6858000 h 6858000"/>
              <a:gd name="connsiteX1" fmla="*/ 0 w 7539895"/>
              <a:gd name="connsiteY1" fmla="*/ 6858000 h 6858000"/>
              <a:gd name="connsiteX2" fmla="*/ 0 w 7539895"/>
              <a:gd name="connsiteY2" fmla="*/ 0 h 6858000"/>
              <a:gd name="connsiteX3" fmla="*/ 4363741 w 7539895"/>
              <a:gd name="connsiteY3" fmla="*/ 0 h 6858000"/>
            </a:gdLst>
            <a:ahLst/>
            <a:cxnLst>
              <a:cxn ang="0">
                <a:pos x="connsiteX0" y="connsiteY0"/>
              </a:cxn>
              <a:cxn ang="0">
                <a:pos x="connsiteX1" y="connsiteY1"/>
              </a:cxn>
              <a:cxn ang="0">
                <a:pos x="connsiteX2" y="connsiteY2"/>
              </a:cxn>
              <a:cxn ang="0">
                <a:pos x="connsiteX3" y="connsiteY3"/>
              </a:cxn>
            </a:cxnLst>
            <a:rect l="l" t="t" r="r" b="b"/>
            <a:pathLst>
              <a:path w="7539895" h="6858000">
                <a:moveTo>
                  <a:pt x="7539895" y="6858000"/>
                </a:moveTo>
                <a:lnTo>
                  <a:pt x="0" y="6858000"/>
                </a:lnTo>
                <a:lnTo>
                  <a:pt x="0" y="0"/>
                </a:lnTo>
                <a:lnTo>
                  <a:pt x="4363741"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Freeform: Shape 44">
            <a:extLst>
              <a:ext uri="{FF2B5EF4-FFF2-40B4-BE49-F238E27FC236}">
                <a16:creationId xmlns:a16="http://schemas.microsoft.com/office/drawing/2014/main" xmlns="" id="{152F8994-E6D4-4311-9548-C3607BC4364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0" y="0"/>
            <a:ext cx="7092985" cy="6858000"/>
          </a:xfrm>
          <a:custGeom>
            <a:avLst/>
            <a:gdLst>
              <a:gd name="connsiteX0" fmla="*/ 7092985 w 7092985"/>
              <a:gd name="connsiteY0" fmla="*/ 6858000 h 6858000"/>
              <a:gd name="connsiteX1" fmla="*/ 0 w 7092985"/>
              <a:gd name="connsiteY1" fmla="*/ 6858000 h 6858000"/>
              <a:gd name="connsiteX2" fmla="*/ 0 w 7092985"/>
              <a:gd name="connsiteY2" fmla="*/ 0 h 6858000"/>
              <a:gd name="connsiteX3" fmla="*/ 3916831 w 7092985"/>
              <a:gd name="connsiteY3" fmla="*/ 0 h 6858000"/>
            </a:gdLst>
            <a:ahLst/>
            <a:cxnLst>
              <a:cxn ang="0">
                <a:pos x="connsiteX0" y="connsiteY0"/>
              </a:cxn>
              <a:cxn ang="0">
                <a:pos x="connsiteX1" y="connsiteY1"/>
              </a:cxn>
              <a:cxn ang="0">
                <a:pos x="connsiteX2" y="connsiteY2"/>
              </a:cxn>
              <a:cxn ang="0">
                <a:pos x="connsiteX3" y="connsiteY3"/>
              </a:cxn>
            </a:cxnLst>
            <a:rect l="l" t="t" r="r" b="b"/>
            <a:pathLst>
              <a:path w="7092985" h="6858000">
                <a:moveTo>
                  <a:pt x="7092985" y="6858000"/>
                </a:moveTo>
                <a:lnTo>
                  <a:pt x="0" y="6858000"/>
                </a:lnTo>
                <a:lnTo>
                  <a:pt x="0" y="0"/>
                </a:lnTo>
                <a:lnTo>
                  <a:pt x="3916831"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CD896045-540C-4474-B698-188DB7FAFA91}"/>
              </a:ext>
            </a:extLst>
          </p:cNvPr>
          <p:cNvSpPr>
            <a:spLocks noGrp="1"/>
          </p:cNvSpPr>
          <p:nvPr>
            <p:ph type="title"/>
          </p:nvPr>
        </p:nvSpPr>
        <p:spPr>
          <a:xfrm>
            <a:off x="838199" y="365125"/>
            <a:ext cx="5529943" cy="1325563"/>
          </a:xfrm>
        </p:spPr>
        <p:txBody>
          <a:bodyPr vert="horz" lIns="91440" tIns="45720" rIns="91440" bIns="45720" rtlCol="0" anchor="ctr">
            <a:normAutofit/>
          </a:bodyPr>
          <a:lstStyle/>
          <a:p>
            <a:r>
              <a:rPr lang="en-US" sz="2800" dirty="0"/>
              <a:t>Unit 1: </a:t>
            </a:r>
            <a:r>
              <a:rPr lang="hr-HR" sz="2800" dirty="0" err="1"/>
              <a:t>Lesson</a:t>
            </a:r>
            <a:r>
              <a:rPr lang="hr-HR" sz="2800" dirty="0"/>
              <a:t> 1</a:t>
            </a:r>
            <a:r>
              <a:rPr lang="en-US" sz="2800" dirty="0"/>
              <a:t/>
            </a:r>
            <a:br>
              <a:rPr lang="en-US" sz="2800" dirty="0"/>
            </a:br>
            <a:r>
              <a:rPr lang="en-US" sz="2800" dirty="0"/>
              <a:t/>
            </a:r>
            <a:br>
              <a:rPr lang="en-US" sz="2800" dirty="0"/>
            </a:br>
            <a:r>
              <a:rPr lang="en-US" sz="2800" dirty="0"/>
              <a:t>T</a:t>
            </a:r>
            <a:r>
              <a:rPr lang="hr-HR" sz="2800" dirty="0" err="1"/>
              <a:t>wo</a:t>
            </a:r>
            <a:r>
              <a:rPr lang="hr-HR" sz="2800" dirty="0"/>
              <a:t> </a:t>
            </a:r>
            <a:r>
              <a:rPr lang="hr-HR" sz="2800" dirty="0" err="1"/>
              <a:t>peas</a:t>
            </a:r>
            <a:r>
              <a:rPr lang="hr-HR" sz="2800" dirty="0"/>
              <a:t> </a:t>
            </a:r>
            <a:r>
              <a:rPr lang="hr-HR" sz="2800" dirty="0" err="1"/>
              <a:t>in</a:t>
            </a:r>
            <a:r>
              <a:rPr lang="hr-HR" sz="2800" dirty="0"/>
              <a:t> a pod</a:t>
            </a:r>
            <a:endParaRPr lang="en-US" sz="2800" dirty="0"/>
          </a:p>
        </p:txBody>
      </p:sp>
      <p:sp>
        <p:nvSpPr>
          <p:cNvPr id="10" name="TextBox 9">
            <a:extLst>
              <a:ext uri="{FF2B5EF4-FFF2-40B4-BE49-F238E27FC236}">
                <a16:creationId xmlns:a16="http://schemas.microsoft.com/office/drawing/2014/main" xmlns="" id="{B31DF726-47E0-4EC3-AB65-9DB957377ABC}"/>
              </a:ext>
            </a:extLst>
          </p:cNvPr>
          <p:cNvSpPr txBox="1"/>
          <p:nvPr/>
        </p:nvSpPr>
        <p:spPr>
          <a:xfrm>
            <a:off x="838199" y="1825625"/>
            <a:ext cx="4142091" cy="3399518"/>
          </a:xfrm>
          <a:prstGeom prst="rect">
            <a:avLst/>
          </a:prstGeom>
        </p:spPr>
        <p:txBody>
          <a:bodyPr vert="horz" lIns="91440" tIns="45720" rIns="91440" bIns="45720" rtlCol="0">
            <a:normAutofit/>
          </a:bodyPr>
          <a:lstStyle/>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U </a:t>
            </a:r>
            <a:r>
              <a:rPr kumimoji="0" lang="en-US" sz="2000" b="0" i="0" u="none" strike="noStrike" kern="1200" cap="none" spc="0" normalizeH="0" baseline="0" noProof="0" dirty="0" err="1">
                <a:ln>
                  <a:noFill/>
                </a:ln>
                <a:solidFill>
                  <a:prstClr val="white"/>
                </a:solidFill>
                <a:effectLst/>
                <a:uLnTx/>
                <a:uFillTx/>
                <a:latin typeface="Calibri" panose="020F0502020204030204"/>
                <a:ea typeface="+mn-ea"/>
                <a:cs typeface="+mn-cs"/>
              </a:rPr>
              <a:t>ovoj</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white"/>
                </a:solidFill>
                <a:effectLst/>
                <a:uLnTx/>
                <a:uFillTx/>
                <a:latin typeface="Calibri" panose="020F0502020204030204"/>
                <a:ea typeface="+mn-ea"/>
                <a:cs typeface="+mn-cs"/>
              </a:rPr>
              <a:t>ćeš</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white"/>
                </a:solidFill>
                <a:effectLst/>
                <a:uLnTx/>
                <a:uFillTx/>
                <a:latin typeface="Calibri" panose="020F0502020204030204"/>
                <a:ea typeface="+mn-ea"/>
                <a:cs typeface="+mn-cs"/>
              </a:rPr>
              <a:t>lekciji</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lang="hr-HR" sz="2000" dirty="0">
                <a:solidFill>
                  <a:prstClr val="white"/>
                </a:solidFill>
                <a:latin typeface="Calibri" panose="020F0502020204030204"/>
              </a:rPr>
              <a:t>ponoviti izraze za opis obitelji, naučiti nekoliko izraza na australskom jeziku te izraziti mišljenje o muško-ženskom prijateljstvu</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pic>
        <p:nvPicPr>
          <p:cNvPr id="4" name="Content Placeholder 3">
            <a:extLst>
              <a:ext uri="{FF2B5EF4-FFF2-40B4-BE49-F238E27FC236}">
                <a16:creationId xmlns:a16="http://schemas.microsoft.com/office/drawing/2014/main" xmlns="" id="{5A7D4603-C1D1-449D-AF5B-D4A5A91E7B29}"/>
              </a:ext>
            </a:extLst>
          </p:cNvPr>
          <p:cNvPicPr>
            <a:picLocks noGrp="1" noChangeAspect="1"/>
          </p:cNvPicPr>
          <p:nvPr>
            <p:ph idx="1"/>
          </p:nvPr>
        </p:nvPicPr>
        <p:blipFill>
          <a:blip r:embed="rId2" cstate="print"/>
          <a:stretch>
            <a:fillRect/>
          </a:stretch>
        </p:blipFill>
        <p:spPr>
          <a:xfrm>
            <a:off x="7979093" y="394546"/>
            <a:ext cx="3936488" cy="738092"/>
          </a:xfrm>
          <a:prstGeom prst="rect">
            <a:avLst/>
          </a:prstGeom>
        </p:spPr>
      </p:pic>
      <p:pic>
        <p:nvPicPr>
          <p:cNvPr id="7" name="Picture 6">
            <a:extLst>
              <a:ext uri="{FF2B5EF4-FFF2-40B4-BE49-F238E27FC236}">
                <a16:creationId xmlns:a16="http://schemas.microsoft.com/office/drawing/2014/main" xmlns="" id="{67EEA301-4B8B-40FE-BAA0-FCBC412AEBFD}"/>
              </a:ext>
            </a:extLst>
          </p:cNvPr>
          <p:cNvPicPr>
            <a:picLocks noChangeAspect="1"/>
          </p:cNvPicPr>
          <p:nvPr/>
        </p:nvPicPr>
        <p:blipFill rotWithShape="1">
          <a:blip r:embed="rId3" cstate="print"/>
          <a:srcRect l="51437" b="2232"/>
          <a:stretch/>
        </p:blipFill>
        <p:spPr>
          <a:xfrm>
            <a:off x="7928136" y="1527184"/>
            <a:ext cx="3987445" cy="5148362"/>
          </a:xfrm>
          <a:prstGeom prst="rect">
            <a:avLst/>
          </a:prstGeom>
        </p:spPr>
      </p:pic>
    </p:spTree>
    <p:extLst>
      <p:ext uri="{BB962C8B-B14F-4D97-AF65-F5344CB8AC3E}">
        <p14:creationId xmlns:p14="http://schemas.microsoft.com/office/powerpoint/2010/main" xmlns="" val="362696451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64B178FB-6BFC-4D78-8D1C-6E15F9AAD02A}"/>
              </a:ext>
            </a:extLst>
          </p:cNvPr>
          <p:cNvSpPr>
            <a:spLocks noGrp="1"/>
          </p:cNvSpPr>
          <p:nvPr>
            <p:ph idx="1"/>
          </p:nvPr>
        </p:nvSpPr>
        <p:spPr>
          <a:xfrm>
            <a:off x="7341833" y="254224"/>
            <a:ext cx="4269142" cy="6260875"/>
          </a:xfrm>
        </p:spPr>
        <p:txBody>
          <a:bodyPr/>
          <a:lstStyle/>
          <a:p>
            <a:r>
              <a:rPr lang="hr-HR" b="1" dirty="0" err="1"/>
              <a:t>Task</a:t>
            </a:r>
            <a:r>
              <a:rPr lang="hr-HR" b="1" dirty="0"/>
              <a:t> 4: </a:t>
            </a:r>
            <a:r>
              <a:rPr lang="hr-HR" b="1" dirty="0" err="1"/>
              <a:t>Answer</a:t>
            </a:r>
            <a:r>
              <a:rPr lang="hr-HR" b="1" dirty="0"/>
              <a:t> </a:t>
            </a:r>
            <a:r>
              <a:rPr lang="hr-HR" b="1" dirty="0" err="1"/>
              <a:t>the</a:t>
            </a:r>
            <a:r>
              <a:rPr lang="hr-HR" b="1" dirty="0"/>
              <a:t> </a:t>
            </a:r>
            <a:r>
              <a:rPr lang="hr-HR" b="1" dirty="0" err="1"/>
              <a:t>questions</a:t>
            </a:r>
            <a:r>
              <a:rPr lang="hr-HR" b="1" dirty="0" smtClean="0"/>
              <a:t>.</a:t>
            </a:r>
            <a:endParaRPr lang="hr-HR" i="1" dirty="0"/>
          </a:p>
          <a:p>
            <a:endParaRPr lang="hr-HR" b="1" i="1" dirty="0"/>
          </a:p>
          <a:p>
            <a:r>
              <a:rPr lang="hr-HR" b="1" dirty="0" err="1"/>
              <a:t>Task</a:t>
            </a:r>
            <a:r>
              <a:rPr lang="hr-HR" b="1" dirty="0"/>
              <a:t> 6: </a:t>
            </a:r>
            <a:r>
              <a:rPr lang="hr-HR" b="1" dirty="0" err="1"/>
              <a:t>Solve</a:t>
            </a:r>
            <a:r>
              <a:rPr lang="hr-HR" b="1" dirty="0"/>
              <a:t> </a:t>
            </a:r>
            <a:r>
              <a:rPr lang="hr-HR" b="1" dirty="0" err="1"/>
              <a:t>the</a:t>
            </a:r>
            <a:r>
              <a:rPr lang="hr-HR" b="1" dirty="0"/>
              <a:t> </a:t>
            </a:r>
            <a:r>
              <a:rPr lang="hr-HR" b="1" dirty="0" err="1"/>
              <a:t>riddles</a:t>
            </a:r>
            <a:r>
              <a:rPr lang="hr-HR" b="1" smtClean="0"/>
              <a:t>.</a:t>
            </a:r>
            <a:r>
              <a:rPr lang="hr-HR" i="1" smtClean="0"/>
              <a:t> </a:t>
            </a:r>
            <a:endParaRPr lang="en-US" b="1" dirty="0"/>
          </a:p>
        </p:txBody>
      </p:sp>
      <p:pic>
        <p:nvPicPr>
          <p:cNvPr id="5" name="Picture 4">
            <a:extLst>
              <a:ext uri="{FF2B5EF4-FFF2-40B4-BE49-F238E27FC236}">
                <a16:creationId xmlns:a16="http://schemas.microsoft.com/office/drawing/2014/main" xmlns="" id="{C4BC7074-1B9C-4D21-ABE9-35A09763C0F2}"/>
              </a:ext>
            </a:extLst>
          </p:cNvPr>
          <p:cNvPicPr>
            <a:picLocks noChangeAspect="1"/>
          </p:cNvPicPr>
          <p:nvPr/>
        </p:nvPicPr>
        <p:blipFill>
          <a:blip r:embed="rId2" cstate="print"/>
          <a:stretch>
            <a:fillRect/>
          </a:stretch>
        </p:blipFill>
        <p:spPr>
          <a:xfrm>
            <a:off x="98321" y="327369"/>
            <a:ext cx="7025764" cy="6327550"/>
          </a:xfrm>
          <a:prstGeom prst="rect">
            <a:avLst/>
          </a:prstGeom>
          <a:ln w="57150">
            <a:solidFill>
              <a:srgbClr val="FF0000"/>
            </a:solidFill>
          </a:ln>
        </p:spPr>
      </p:pic>
      <p:sp>
        <p:nvSpPr>
          <p:cNvPr id="6" name="TextBox 5">
            <a:extLst>
              <a:ext uri="{FF2B5EF4-FFF2-40B4-BE49-F238E27FC236}">
                <a16:creationId xmlns:a16="http://schemas.microsoft.com/office/drawing/2014/main" xmlns="" id="{5C786516-7998-4E60-97B7-CF2BE8D69761}"/>
              </a:ext>
            </a:extLst>
          </p:cNvPr>
          <p:cNvSpPr txBox="1"/>
          <p:nvPr/>
        </p:nvSpPr>
        <p:spPr>
          <a:xfrm>
            <a:off x="1402672" y="5903650"/>
            <a:ext cx="346229" cy="369332"/>
          </a:xfrm>
          <a:prstGeom prst="rect">
            <a:avLst/>
          </a:prstGeom>
          <a:noFill/>
        </p:spPr>
        <p:txBody>
          <a:bodyPr wrap="square" rtlCol="0">
            <a:spAutoFit/>
          </a:bodyPr>
          <a:lstStyle/>
          <a:p>
            <a:r>
              <a:rPr lang="hr-HR" i="1" dirty="0">
                <a:solidFill>
                  <a:srgbClr val="FF0000"/>
                </a:solidFill>
              </a:rPr>
              <a:t>4</a:t>
            </a:r>
            <a:endParaRPr lang="en-US" i="1" dirty="0">
              <a:solidFill>
                <a:srgbClr val="FF0000"/>
              </a:solidFill>
            </a:endParaRPr>
          </a:p>
        </p:txBody>
      </p:sp>
      <p:sp>
        <p:nvSpPr>
          <p:cNvPr id="7" name="TextBox 6">
            <a:extLst>
              <a:ext uri="{FF2B5EF4-FFF2-40B4-BE49-F238E27FC236}">
                <a16:creationId xmlns:a16="http://schemas.microsoft.com/office/drawing/2014/main" xmlns="" id="{EA0E2FA6-E452-41A7-B2C7-6DF3B8FC9A1A}"/>
              </a:ext>
            </a:extLst>
          </p:cNvPr>
          <p:cNvSpPr txBox="1"/>
          <p:nvPr/>
        </p:nvSpPr>
        <p:spPr>
          <a:xfrm>
            <a:off x="2965142" y="4802820"/>
            <a:ext cx="905522" cy="369332"/>
          </a:xfrm>
          <a:prstGeom prst="rect">
            <a:avLst/>
          </a:prstGeom>
          <a:noFill/>
        </p:spPr>
        <p:txBody>
          <a:bodyPr wrap="square" rtlCol="0">
            <a:spAutoFit/>
          </a:bodyPr>
          <a:lstStyle/>
          <a:p>
            <a:r>
              <a:rPr lang="hr-HR" i="1" dirty="0">
                <a:solidFill>
                  <a:srgbClr val="FF0000"/>
                </a:solidFill>
              </a:rPr>
              <a:t>Alison</a:t>
            </a:r>
            <a:endParaRPr lang="en-US" i="1" dirty="0">
              <a:solidFill>
                <a:srgbClr val="FF0000"/>
              </a:solidFill>
            </a:endParaRPr>
          </a:p>
        </p:txBody>
      </p:sp>
      <p:sp>
        <p:nvSpPr>
          <p:cNvPr id="8" name="TextBox 7">
            <a:extLst>
              <a:ext uri="{FF2B5EF4-FFF2-40B4-BE49-F238E27FC236}">
                <a16:creationId xmlns:a16="http://schemas.microsoft.com/office/drawing/2014/main" xmlns="" id="{DBCA679A-D84D-4B05-AB44-1DCC82983B28}"/>
              </a:ext>
            </a:extLst>
          </p:cNvPr>
          <p:cNvSpPr txBox="1"/>
          <p:nvPr/>
        </p:nvSpPr>
        <p:spPr>
          <a:xfrm>
            <a:off x="4988144" y="5945856"/>
            <a:ext cx="2593386" cy="584775"/>
          </a:xfrm>
          <a:prstGeom prst="rect">
            <a:avLst/>
          </a:prstGeom>
          <a:noFill/>
        </p:spPr>
        <p:txBody>
          <a:bodyPr wrap="square" rtlCol="0">
            <a:spAutoFit/>
          </a:bodyPr>
          <a:lstStyle/>
          <a:p>
            <a:r>
              <a:rPr lang="hr-HR" sz="1600" i="1" dirty="0" err="1">
                <a:solidFill>
                  <a:srgbClr val="FF0000"/>
                </a:solidFill>
              </a:rPr>
              <a:t>three</a:t>
            </a:r>
            <a:r>
              <a:rPr lang="hr-HR" sz="1600" i="1" dirty="0">
                <a:solidFill>
                  <a:srgbClr val="FF0000"/>
                </a:solidFill>
              </a:rPr>
              <a:t> </a:t>
            </a:r>
            <a:r>
              <a:rPr lang="hr-HR" sz="1600" i="1" dirty="0" err="1">
                <a:solidFill>
                  <a:srgbClr val="FF0000"/>
                </a:solidFill>
              </a:rPr>
              <a:t>people</a:t>
            </a:r>
            <a:r>
              <a:rPr lang="hr-HR" sz="1600" i="1" dirty="0">
                <a:solidFill>
                  <a:srgbClr val="FF0000"/>
                </a:solidFill>
              </a:rPr>
              <a:t>: a </a:t>
            </a:r>
            <a:r>
              <a:rPr lang="hr-HR" sz="1600" i="1" dirty="0" err="1">
                <a:solidFill>
                  <a:srgbClr val="FF0000"/>
                </a:solidFill>
              </a:rPr>
              <a:t>son</a:t>
            </a:r>
            <a:r>
              <a:rPr lang="hr-HR" sz="1600" i="1" dirty="0">
                <a:solidFill>
                  <a:srgbClr val="FF0000"/>
                </a:solidFill>
              </a:rPr>
              <a:t>, a </a:t>
            </a:r>
            <a:r>
              <a:rPr lang="hr-HR" sz="1600" i="1" dirty="0" err="1">
                <a:solidFill>
                  <a:srgbClr val="FF0000"/>
                </a:solidFill>
              </a:rPr>
              <a:t>father</a:t>
            </a:r>
            <a:r>
              <a:rPr lang="hr-HR" sz="1600" i="1" dirty="0">
                <a:solidFill>
                  <a:srgbClr val="FF0000"/>
                </a:solidFill>
              </a:rPr>
              <a:t> </a:t>
            </a:r>
            <a:r>
              <a:rPr lang="hr-HR" sz="1600" i="1" dirty="0" err="1">
                <a:solidFill>
                  <a:srgbClr val="FF0000"/>
                </a:solidFill>
              </a:rPr>
              <a:t>and</a:t>
            </a:r>
            <a:r>
              <a:rPr lang="hr-HR" sz="1600" i="1" dirty="0">
                <a:solidFill>
                  <a:srgbClr val="FF0000"/>
                </a:solidFill>
              </a:rPr>
              <a:t> a </a:t>
            </a:r>
            <a:r>
              <a:rPr lang="hr-HR" sz="1600" i="1" dirty="0" err="1">
                <a:solidFill>
                  <a:srgbClr val="FF0000"/>
                </a:solidFill>
              </a:rPr>
              <a:t>grandfather</a:t>
            </a:r>
            <a:endParaRPr lang="en-US" sz="1600" i="1" dirty="0">
              <a:solidFill>
                <a:srgbClr val="FF0000"/>
              </a:solidFill>
            </a:endParaRPr>
          </a:p>
        </p:txBody>
      </p:sp>
      <p:sp>
        <p:nvSpPr>
          <p:cNvPr id="9" name="TextBox 8">
            <a:extLst>
              <a:ext uri="{FF2B5EF4-FFF2-40B4-BE49-F238E27FC236}">
                <a16:creationId xmlns:a16="http://schemas.microsoft.com/office/drawing/2014/main" xmlns="" id="{D0BB3692-EBEC-4CFD-B06E-49B44A39062F}"/>
              </a:ext>
            </a:extLst>
          </p:cNvPr>
          <p:cNvSpPr txBox="1"/>
          <p:nvPr/>
        </p:nvSpPr>
        <p:spPr>
          <a:xfrm>
            <a:off x="3234431" y="5903365"/>
            <a:ext cx="905522" cy="369332"/>
          </a:xfrm>
          <a:prstGeom prst="rect">
            <a:avLst/>
          </a:prstGeom>
          <a:noFill/>
        </p:spPr>
        <p:txBody>
          <a:bodyPr wrap="square" rtlCol="0">
            <a:spAutoFit/>
          </a:bodyPr>
          <a:lstStyle/>
          <a:p>
            <a:r>
              <a:rPr lang="hr-HR" i="1" dirty="0" err="1">
                <a:solidFill>
                  <a:srgbClr val="FF0000"/>
                </a:solidFill>
              </a:rPr>
              <a:t>mother</a:t>
            </a:r>
            <a:endParaRPr lang="en-US" i="1" dirty="0">
              <a:solidFill>
                <a:srgbClr val="FF0000"/>
              </a:solidFill>
            </a:endParaRPr>
          </a:p>
        </p:txBody>
      </p:sp>
    </p:spTree>
    <p:extLst>
      <p:ext uri="{BB962C8B-B14F-4D97-AF65-F5344CB8AC3E}">
        <p14:creationId xmlns:p14="http://schemas.microsoft.com/office/powerpoint/2010/main" xmlns="" val="1166755588"/>
      </p:ext>
    </p:extLst>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descr="Vidi izvornu sliku">
            <a:hlinkClick r:id="rId2"/>
            <a:extLst>
              <a:ext uri="{FF2B5EF4-FFF2-40B4-BE49-F238E27FC236}">
                <a16:creationId xmlns:a16="http://schemas.microsoft.com/office/drawing/2014/main" xmlns="" id="{7EB574C3-BBFC-4298-9349-DA1B4B4EE849}"/>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190627" y="1240084"/>
            <a:ext cx="3810000" cy="1905000"/>
          </a:xfrm>
          <a:prstGeom prst="rect">
            <a:avLst/>
          </a:prstGeom>
          <a:noFill/>
          <a:extLst>
            <a:ext uri="{909E8E84-426E-40DD-AFC4-6F175D3DCCD1}">
              <a14:hiddenFill xmlns:a14="http://schemas.microsoft.com/office/drawing/2010/main" xmlns="">
                <a:solidFill>
                  <a:srgbClr val="FFFFFF"/>
                </a:solidFill>
              </a14:hiddenFill>
            </a:ext>
          </a:extLst>
        </p:spPr>
      </p:pic>
      <p:sp>
        <p:nvSpPr>
          <p:cNvPr id="18" name="Rezervirano mjesto sadržaja 2">
            <a:extLst>
              <a:ext uri="{FF2B5EF4-FFF2-40B4-BE49-F238E27FC236}">
                <a16:creationId xmlns:a16="http://schemas.microsoft.com/office/drawing/2014/main" xmlns="" id="{8619A0A9-4971-4637-BA0B-39A4F5D24D27}"/>
              </a:ext>
            </a:extLst>
          </p:cNvPr>
          <p:cNvSpPr txBox="1">
            <a:spLocks/>
          </p:cNvSpPr>
          <p:nvPr/>
        </p:nvSpPr>
        <p:spPr>
          <a:xfrm>
            <a:off x="183419" y="2680364"/>
            <a:ext cx="11824416" cy="19050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hr-HR" sz="2000" b="0" i="1" u="none" strike="noStrike" kern="1200" cap="none" spc="0" normalizeH="0" baseline="0" noProof="0" dirty="0">
                <a:ln>
                  <a:noFill/>
                </a:ln>
                <a:solidFill>
                  <a:prstClr val="black"/>
                </a:solidFill>
                <a:effectLst/>
                <a:uLnTx/>
                <a:uFillTx/>
                <a:latin typeface="Calibri" panose="020F0502020204030204"/>
                <a:ea typeface="+mn-ea"/>
                <a:cs typeface="+mn-cs"/>
              </a:rPr>
              <a:t>Otvori sljedeću poveznicu, te odaberi </a:t>
            </a:r>
            <a:r>
              <a:rPr kumimoji="0" lang="hr-HR" sz="2000" b="1" i="0" u="none" strike="noStrike" kern="1200" cap="none" spc="0" normalizeH="0" baseline="0" noProof="0" dirty="0">
                <a:ln>
                  <a:noFill/>
                </a:ln>
                <a:solidFill>
                  <a:prstClr val="black"/>
                </a:solidFill>
                <a:effectLst/>
                <a:uLnTx/>
                <a:uFillTx/>
                <a:latin typeface="Calibri" panose="020F0502020204030204"/>
                <a:ea typeface="+mn-ea"/>
                <a:cs typeface="+mn-cs"/>
              </a:rPr>
              <a:t>PLAY AND LEARN</a:t>
            </a:r>
            <a:r>
              <a:rPr kumimoji="0" lang="hr-HR" sz="2000" b="0" i="1" u="none" strike="noStrike" kern="1200" cap="none" spc="0" normalizeH="0" baseline="0" noProof="0" dirty="0">
                <a:ln>
                  <a:noFill/>
                </a:ln>
                <a:solidFill>
                  <a:prstClr val="black"/>
                </a:solidFill>
                <a:effectLst/>
                <a:uLnTx/>
                <a:uFillTx/>
                <a:latin typeface="Calibri" panose="020F0502020204030204"/>
                <a:ea typeface="+mn-ea"/>
                <a:cs typeface="+mn-cs"/>
              </a:rPr>
              <a:t>!</a:t>
            </a:r>
          </a:p>
          <a:p>
            <a:pPr marL="0" lvl="0" indent="0" algn="ctr">
              <a:buNone/>
              <a:defRPr/>
            </a:pPr>
            <a:r>
              <a:rPr lang="hr-HR" sz="2000" dirty="0">
                <a:solidFill>
                  <a:prstClr val="black"/>
                </a:solidFill>
                <a:hlinkClick r:id="rId4"/>
              </a:rPr>
              <a:t>https://wordwall.net/play/18437/462/844</a:t>
            </a:r>
            <a:endParaRPr lang="hr-HR" sz="2000" dirty="0">
              <a:solidFill>
                <a:prstClr val="black"/>
              </a:solidFill>
            </a:endParaRPr>
          </a:p>
          <a:p>
            <a:pPr marL="0" lvl="0" indent="0" algn="ctr">
              <a:buNone/>
              <a:defRPr/>
            </a:pPr>
            <a:endParaRPr kumimoji="0" lang="hr-HR"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hr-HR" sz="20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114894648"/>
      </p:ext>
    </p:extLst>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xmlns="" id="{0F6C47DC-21B6-4874-8B4A-6701FDCBC278}"/>
              </a:ext>
            </a:extLst>
          </p:cNvPr>
          <p:cNvSpPr>
            <a:spLocks noGrp="1"/>
          </p:cNvSpPr>
          <p:nvPr>
            <p:ph idx="1"/>
          </p:nvPr>
        </p:nvSpPr>
        <p:spPr>
          <a:xfrm>
            <a:off x="5379056" y="776836"/>
            <a:ext cx="6812944" cy="2306230"/>
          </a:xfrm>
        </p:spPr>
        <p:txBody>
          <a:bodyPr/>
          <a:lstStyle/>
          <a:p>
            <a:r>
              <a:rPr lang="hr-HR" b="1" dirty="0"/>
              <a:t>Open </a:t>
            </a:r>
            <a:r>
              <a:rPr lang="hr-HR" b="1" dirty="0" err="1"/>
              <a:t>your</a:t>
            </a:r>
            <a:r>
              <a:rPr lang="hr-HR" b="1" dirty="0"/>
              <a:t> </a:t>
            </a:r>
            <a:r>
              <a:rPr lang="hr-HR" b="1" dirty="0" err="1"/>
              <a:t>book</a:t>
            </a:r>
            <a:r>
              <a:rPr lang="hr-HR" b="1" dirty="0"/>
              <a:t>, </a:t>
            </a:r>
            <a:r>
              <a:rPr lang="hr-HR" b="1" dirty="0" err="1"/>
              <a:t>page</a:t>
            </a:r>
            <a:r>
              <a:rPr lang="hr-HR" b="1" dirty="0"/>
              <a:t> 12.</a:t>
            </a:r>
          </a:p>
          <a:p>
            <a:r>
              <a:rPr lang="hr-HR" b="1" dirty="0" err="1"/>
              <a:t>Task</a:t>
            </a:r>
            <a:r>
              <a:rPr lang="hr-HR" b="1" dirty="0"/>
              <a:t> 1: </a:t>
            </a:r>
            <a:r>
              <a:rPr lang="hr-HR" b="1" dirty="0" err="1"/>
              <a:t>Have</a:t>
            </a:r>
            <a:r>
              <a:rPr lang="hr-HR" b="1" dirty="0"/>
              <a:t> </a:t>
            </a:r>
            <a:r>
              <a:rPr lang="hr-HR" b="1" dirty="0" err="1"/>
              <a:t>you</a:t>
            </a:r>
            <a:r>
              <a:rPr lang="hr-HR" b="1" dirty="0"/>
              <a:t> got a </a:t>
            </a:r>
            <a:r>
              <a:rPr lang="hr-HR" b="1" dirty="0" err="1"/>
              <a:t>lot</a:t>
            </a:r>
            <a:r>
              <a:rPr lang="hr-HR" b="1" dirty="0"/>
              <a:t> </a:t>
            </a:r>
            <a:r>
              <a:rPr lang="hr-HR" b="1" dirty="0" err="1"/>
              <a:t>of</a:t>
            </a:r>
            <a:r>
              <a:rPr lang="hr-HR" b="1" dirty="0"/>
              <a:t> </a:t>
            </a:r>
            <a:r>
              <a:rPr lang="hr-HR" b="1" dirty="0" err="1"/>
              <a:t>friends</a:t>
            </a:r>
            <a:r>
              <a:rPr lang="hr-HR" b="1" dirty="0"/>
              <a:t>? </a:t>
            </a:r>
            <a:r>
              <a:rPr lang="hr-HR" b="1" dirty="0" smtClean="0"/>
              <a:t/>
            </a:r>
            <a:br>
              <a:rPr lang="hr-HR" b="1" dirty="0" smtClean="0"/>
            </a:br>
            <a:r>
              <a:rPr lang="hr-HR" b="1" dirty="0" smtClean="0"/>
              <a:t>Are </a:t>
            </a:r>
            <a:r>
              <a:rPr lang="hr-HR" b="1" dirty="0" err="1"/>
              <a:t>they</a:t>
            </a:r>
            <a:r>
              <a:rPr lang="hr-HR" b="1" dirty="0"/>
              <a:t> </a:t>
            </a:r>
            <a:r>
              <a:rPr lang="hr-HR" b="1" dirty="0" err="1"/>
              <a:t>girls</a:t>
            </a:r>
            <a:r>
              <a:rPr lang="hr-HR" b="1" dirty="0"/>
              <a:t> or boys </a:t>
            </a:r>
            <a:r>
              <a:rPr lang="hr-HR" b="1" dirty="0" err="1"/>
              <a:t>only</a:t>
            </a:r>
            <a:r>
              <a:rPr lang="hr-HR" b="1" dirty="0"/>
              <a:t>? </a:t>
            </a:r>
            <a:r>
              <a:rPr lang="hr-HR" b="1" dirty="0" smtClean="0"/>
              <a:t/>
            </a:r>
            <a:br>
              <a:rPr lang="hr-HR" b="1" dirty="0" smtClean="0"/>
            </a:br>
            <a:r>
              <a:rPr lang="hr-HR" b="1" dirty="0" err="1" smtClean="0"/>
              <a:t>Can</a:t>
            </a:r>
            <a:r>
              <a:rPr lang="hr-HR" b="1" dirty="0" smtClean="0"/>
              <a:t> </a:t>
            </a:r>
            <a:r>
              <a:rPr lang="hr-HR" b="1" dirty="0"/>
              <a:t>boys </a:t>
            </a:r>
            <a:r>
              <a:rPr lang="hr-HR" b="1" dirty="0" err="1"/>
              <a:t>and</a:t>
            </a:r>
            <a:r>
              <a:rPr lang="hr-HR" b="1" dirty="0"/>
              <a:t> </a:t>
            </a:r>
            <a:r>
              <a:rPr lang="hr-HR" b="1" dirty="0" err="1"/>
              <a:t>girls</a:t>
            </a:r>
            <a:r>
              <a:rPr lang="hr-HR" b="1" dirty="0"/>
              <a:t> </a:t>
            </a:r>
            <a:r>
              <a:rPr lang="hr-HR" b="1" dirty="0" err="1"/>
              <a:t>be</a:t>
            </a:r>
            <a:r>
              <a:rPr lang="hr-HR" b="1" dirty="0"/>
              <a:t> </a:t>
            </a:r>
            <a:r>
              <a:rPr lang="hr-HR" b="1" dirty="0" err="1"/>
              <a:t>friends</a:t>
            </a:r>
            <a:r>
              <a:rPr lang="hr-HR" b="1" dirty="0" smtClean="0"/>
              <a:t>?</a:t>
            </a:r>
            <a:endParaRPr lang="en-US" b="1" dirty="0"/>
          </a:p>
        </p:txBody>
      </p:sp>
      <p:pic>
        <p:nvPicPr>
          <p:cNvPr id="7" name="Picture 6">
            <a:extLst>
              <a:ext uri="{FF2B5EF4-FFF2-40B4-BE49-F238E27FC236}">
                <a16:creationId xmlns:a16="http://schemas.microsoft.com/office/drawing/2014/main" xmlns="" id="{A6C1D667-EC95-426F-84E3-F007D81C5FB0}"/>
              </a:ext>
            </a:extLst>
          </p:cNvPr>
          <p:cNvPicPr>
            <a:picLocks noChangeAspect="1"/>
          </p:cNvPicPr>
          <p:nvPr/>
        </p:nvPicPr>
        <p:blipFill>
          <a:blip r:embed="rId2" cstate="print"/>
          <a:stretch>
            <a:fillRect/>
          </a:stretch>
        </p:blipFill>
        <p:spPr>
          <a:xfrm>
            <a:off x="0" y="0"/>
            <a:ext cx="5245706" cy="6858000"/>
          </a:xfrm>
          <a:prstGeom prst="rect">
            <a:avLst/>
          </a:prstGeom>
        </p:spPr>
      </p:pic>
      <p:pic>
        <p:nvPicPr>
          <p:cNvPr id="9" name="Picture 8">
            <a:extLst>
              <a:ext uri="{FF2B5EF4-FFF2-40B4-BE49-F238E27FC236}">
                <a16:creationId xmlns:a16="http://schemas.microsoft.com/office/drawing/2014/main" xmlns="" id="{1D7720DF-0885-4D8F-926F-4F3F4E56F16F}"/>
              </a:ext>
            </a:extLst>
          </p:cNvPr>
          <p:cNvPicPr>
            <a:picLocks noChangeAspect="1"/>
          </p:cNvPicPr>
          <p:nvPr/>
        </p:nvPicPr>
        <p:blipFill>
          <a:blip r:embed="rId3" cstate="print"/>
          <a:stretch>
            <a:fillRect/>
          </a:stretch>
        </p:blipFill>
        <p:spPr>
          <a:xfrm>
            <a:off x="1925698" y="4189885"/>
            <a:ext cx="9206176" cy="1120302"/>
          </a:xfrm>
          <a:prstGeom prst="rect">
            <a:avLst/>
          </a:prstGeom>
          <a:ln w="57150">
            <a:solidFill>
              <a:srgbClr val="FF0000"/>
            </a:solidFill>
          </a:ln>
        </p:spPr>
      </p:pic>
    </p:spTree>
    <p:extLst>
      <p:ext uri="{BB962C8B-B14F-4D97-AF65-F5344CB8AC3E}">
        <p14:creationId xmlns:p14="http://schemas.microsoft.com/office/powerpoint/2010/main" xmlns="" val="2846362907"/>
      </p:ext>
    </p:extLst>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xmlns="" id="{D2FC55EB-EB1E-464D-B830-E137DAD34077}"/>
              </a:ext>
            </a:extLst>
          </p:cNvPr>
          <p:cNvSpPr>
            <a:spLocks noGrp="1"/>
          </p:cNvSpPr>
          <p:nvPr>
            <p:ph sz="half" idx="1"/>
          </p:nvPr>
        </p:nvSpPr>
        <p:spPr>
          <a:xfrm>
            <a:off x="3260785" y="267272"/>
            <a:ext cx="8138143" cy="5805488"/>
          </a:xfrm>
          <a:ln w="57150">
            <a:solidFill>
              <a:srgbClr val="FF0000"/>
            </a:solidFill>
          </a:ln>
        </p:spPr>
        <p:txBody>
          <a:bodyPr>
            <a:normAutofit/>
          </a:bodyPr>
          <a:lstStyle/>
          <a:p>
            <a:pPr marL="0" indent="0">
              <a:buNone/>
            </a:pPr>
            <a:r>
              <a:rPr lang="hr-HR" dirty="0"/>
              <a:t>			</a:t>
            </a:r>
            <a:r>
              <a:rPr lang="hr-HR" b="1" dirty="0" err="1"/>
              <a:t>Two</a:t>
            </a:r>
            <a:r>
              <a:rPr lang="hr-HR" b="1" dirty="0"/>
              <a:t> </a:t>
            </a:r>
            <a:r>
              <a:rPr lang="hr-HR" b="1" dirty="0" err="1"/>
              <a:t>peas</a:t>
            </a:r>
            <a:r>
              <a:rPr lang="hr-HR" b="1" dirty="0"/>
              <a:t> </a:t>
            </a:r>
            <a:r>
              <a:rPr lang="hr-HR" b="1" dirty="0" err="1"/>
              <a:t>in</a:t>
            </a:r>
            <a:r>
              <a:rPr lang="hr-HR" b="1" dirty="0"/>
              <a:t> a pod</a:t>
            </a:r>
          </a:p>
          <a:p>
            <a:pPr marL="0" indent="0">
              <a:buNone/>
            </a:pPr>
            <a:endParaRPr lang="hr-HR" dirty="0"/>
          </a:p>
          <a:p>
            <a:pPr marL="0" indent="0">
              <a:buNone/>
            </a:pPr>
            <a:r>
              <a:rPr lang="hr-HR" dirty="0" err="1"/>
              <a:t>middle</a:t>
            </a:r>
            <a:r>
              <a:rPr lang="hr-HR" dirty="0"/>
              <a:t> </a:t>
            </a:r>
            <a:r>
              <a:rPr lang="hr-HR" dirty="0" err="1"/>
              <a:t>name</a:t>
            </a:r>
            <a:r>
              <a:rPr lang="hr-HR" dirty="0"/>
              <a:t> =			</a:t>
            </a:r>
            <a:r>
              <a:rPr lang="hr-HR" dirty="0" err="1"/>
              <a:t>siblings</a:t>
            </a:r>
            <a:r>
              <a:rPr lang="hr-HR" dirty="0"/>
              <a:t> =		</a:t>
            </a:r>
          </a:p>
          <a:p>
            <a:pPr marL="0" indent="0">
              <a:buNone/>
            </a:pPr>
            <a:r>
              <a:rPr lang="hr-HR" dirty="0" err="1"/>
              <a:t>divorced</a:t>
            </a:r>
            <a:r>
              <a:rPr lang="hr-HR" dirty="0"/>
              <a:t> =				</a:t>
            </a:r>
            <a:r>
              <a:rPr lang="hr-HR" dirty="0" err="1"/>
              <a:t>nutritionist</a:t>
            </a:r>
            <a:r>
              <a:rPr lang="hr-HR" dirty="0"/>
              <a:t> =</a:t>
            </a:r>
          </a:p>
          <a:p>
            <a:pPr marL="0" indent="0">
              <a:buNone/>
            </a:pPr>
            <a:r>
              <a:rPr lang="hr-HR" dirty="0" err="1"/>
              <a:t>adorable</a:t>
            </a:r>
            <a:r>
              <a:rPr lang="hr-HR" dirty="0"/>
              <a:t> =				</a:t>
            </a:r>
            <a:r>
              <a:rPr lang="hr-HR" dirty="0" err="1"/>
              <a:t>needy</a:t>
            </a:r>
            <a:r>
              <a:rPr lang="hr-HR" dirty="0"/>
              <a:t> =</a:t>
            </a:r>
          </a:p>
          <a:p>
            <a:pPr marL="0" indent="0">
              <a:buNone/>
            </a:pPr>
            <a:r>
              <a:rPr lang="hr-HR" dirty="0" err="1"/>
              <a:t>suburbs</a:t>
            </a:r>
            <a:r>
              <a:rPr lang="hr-HR" dirty="0"/>
              <a:t> =</a:t>
            </a:r>
          </a:p>
          <a:p>
            <a:pPr marL="0" indent="0">
              <a:buNone/>
            </a:pPr>
            <a:r>
              <a:rPr lang="hr-HR" dirty="0" err="1"/>
              <a:t>stepdad</a:t>
            </a:r>
            <a:r>
              <a:rPr lang="hr-HR" dirty="0"/>
              <a:t> =</a:t>
            </a:r>
          </a:p>
          <a:p>
            <a:pPr marL="0" indent="0">
              <a:buNone/>
            </a:pPr>
            <a:r>
              <a:rPr lang="hr-HR" dirty="0" err="1"/>
              <a:t>unit</a:t>
            </a:r>
            <a:r>
              <a:rPr lang="hr-HR" dirty="0"/>
              <a:t> =</a:t>
            </a:r>
          </a:p>
          <a:p>
            <a:pPr marL="0" indent="0">
              <a:buNone/>
            </a:pPr>
            <a:r>
              <a:rPr lang="hr-HR" dirty="0" err="1"/>
              <a:t>calm</a:t>
            </a:r>
            <a:r>
              <a:rPr lang="hr-HR" dirty="0"/>
              <a:t> =</a:t>
            </a:r>
          </a:p>
          <a:p>
            <a:pPr marL="0" indent="0">
              <a:buNone/>
            </a:pPr>
            <a:r>
              <a:rPr lang="hr-HR" dirty="0" err="1"/>
              <a:t>understanding</a:t>
            </a:r>
            <a:r>
              <a:rPr lang="hr-HR" dirty="0"/>
              <a:t> =</a:t>
            </a:r>
          </a:p>
          <a:p>
            <a:pPr marL="0" indent="0">
              <a:buNone/>
            </a:pPr>
            <a:r>
              <a:rPr lang="hr-HR" dirty="0" err="1"/>
              <a:t>impulsive</a:t>
            </a:r>
            <a:r>
              <a:rPr lang="hr-HR" dirty="0"/>
              <a:t> =</a:t>
            </a:r>
          </a:p>
          <a:p>
            <a:pPr marL="0" indent="0">
              <a:buNone/>
            </a:pPr>
            <a:endParaRPr lang="hr-HR" dirty="0"/>
          </a:p>
          <a:p>
            <a:pPr marL="0" indent="0">
              <a:buNone/>
            </a:pPr>
            <a:endParaRPr lang="en-US" dirty="0"/>
          </a:p>
        </p:txBody>
      </p:sp>
      <p:sp>
        <p:nvSpPr>
          <p:cNvPr id="9" name="TextBox 8">
            <a:extLst>
              <a:ext uri="{FF2B5EF4-FFF2-40B4-BE49-F238E27FC236}">
                <a16:creationId xmlns:a16="http://schemas.microsoft.com/office/drawing/2014/main" xmlns="" id="{E1FB5254-5F4C-4A27-903E-256AB01402F8}"/>
              </a:ext>
            </a:extLst>
          </p:cNvPr>
          <p:cNvSpPr txBox="1"/>
          <p:nvPr/>
        </p:nvSpPr>
        <p:spPr>
          <a:xfrm>
            <a:off x="4825752" y="2654303"/>
            <a:ext cx="1580225" cy="369332"/>
          </a:xfrm>
          <a:prstGeom prst="rect">
            <a:avLst/>
          </a:prstGeom>
          <a:noFill/>
        </p:spPr>
        <p:txBody>
          <a:bodyPr wrap="square" rtlCol="0">
            <a:spAutoFit/>
          </a:bodyPr>
          <a:lstStyle/>
          <a:p>
            <a:r>
              <a:rPr lang="hr-HR" i="1" dirty="0">
                <a:solidFill>
                  <a:srgbClr val="FF0000"/>
                </a:solidFill>
              </a:rPr>
              <a:t>predgrađe</a:t>
            </a:r>
            <a:endParaRPr lang="en-US" i="1" dirty="0">
              <a:solidFill>
                <a:srgbClr val="FF0000"/>
              </a:solidFill>
            </a:endParaRPr>
          </a:p>
        </p:txBody>
      </p:sp>
      <p:sp>
        <p:nvSpPr>
          <p:cNvPr id="10" name="TextBox 9">
            <a:extLst>
              <a:ext uri="{FF2B5EF4-FFF2-40B4-BE49-F238E27FC236}">
                <a16:creationId xmlns:a16="http://schemas.microsoft.com/office/drawing/2014/main" xmlns="" id="{1599A4B0-4FB0-4CDE-8764-BD9F7D88398B}"/>
              </a:ext>
            </a:extLst>
          </p:cNvPr>
          <p:cNvSpPr txBox="1"/>
          <p:nvPr/>
        </p:nvSpPr>
        <p:spPr>
          <a:xfrm>
            <a:off x="5502675" y="1194460"/>
            <a:ext cx="1580225" cy="369332"/>
          </a:xfrm>
          <a:prstGeom prst="rect">
            <a:avLst/>
          </a:prstGeom>
          <a:noFill/>
        </p:spPr>
        <p:txBody>
          <a:bodyPr wrap="square" rtlCol="0">
            <a:spAutoFit/>
          </a:bodyPr>
          <a:lstStyle/>
          <a:p>
            <a:r>
              <a:rPr lang="hr-HR" i="1" dirty="0">
                <a:solidFill>
                  <a:srgbClr val="FF0000"/>
                </a:solidFill>
              </a:rPr>
              <a:t>srednje ime</a:t>
            </a:r>
            <a:endParaRPr lang="en-US" i="1" dirty="0">
              <a:solidFill>
                <a:srgbClr val="FF0000"/>
              </a:solidFill>
            </a:endParaRPr>
          </a:p>
        </p:txBody>
      </p:sp>
      <p:sp>
        <p:nvSpPr>
          <p:cNvPr id="11" name="TextBox 10">
            <a:extLst>
              <a:ext uri="{FF2B5EF4-FFF2-40B4-BE49-F238E27FC236}">
                <a16:creationId xmlns:a16="http://schemas.microsoft.com/office/drawing/2014/main" xmlns="" id="{A12745BA-3744-4456-9737-3D3E24FBC0F6}"/>
              </a:ext>
            </a:extLst>
          </p:cNvPr>
          <p:cNvSpPr txBox="1"/>
          <p:nvPr/>
        </p:nvSpPr>
        <p:spPr>
          <a:xfrm>
            <a:off x="4825751" y="3124848"/>
            <a:ext cx="1580225" cy="369332"/>
          </a:xfrm>
          <a:prstGeom prst="rect">
            <a:avLst/>
          </a:prstGeom>
          <a:noFill/>
        </p:spPr>
        <p:txBody>
          <a:bodyPr wrap="square" rtlCol="0">
            <a:spAutoFit/>
          </a:bodyPr>
          <a:lstStyle/>
          <a:p>
            <a:r>
              <a:rPr lang="hr-HR" i="1" dirty="0">
                <a:solidFill>
                  <a:srgbClr val="FF0000"/>
                </a:solidFill>
              </a:rPr>
              <a:t>očuh</a:t>
            </a:r>
            <a:endParaRPr lang="en-US" i="1" dirty="0">
              <a:solidFill>
                <a:srgbClr val="FF0000"/>
              </a:solidFill>
            </a:endParaRPr>
          </a:p>
        </p:txBody>
      </p:sp>
      <p:sp>
        <p:nvSpPr>
          <p:cNvPr id="12" name="TextBox 11">
            <a:extLst>
              <a:ext uri="{FF2B5EF4-FFF2-40B4-BE49-F238E27FC236}">
                <a16:creationId xmlns:a16="http://schemas.microsoft.com/office/drawing/2014/main" xmlns="" id="{D6E57EBE-05C2-4D2E-B355-DD862ACB1679}"/>
              </a:ext>
            </a:extLst>
          </p:cNvPr>
          <p:cNvSpPr txBox="1"/>
          <p:nvPr/>
        </p:nvSpPr>
        <p:spPr>
          <a:xfrm>
            <a:off x="4236128" y="3622938"/>
            <a:ext cx="2599678" cy="369332"/>
          </a:xfrm>
          <a:prstGeom prst="rect">
            <a:avLst/>
          </a:prstGeom>
          <a:noFill/>
        </p:spPr>
        <p:txBody>
          <a:bodyPr wrap="square" rtlCol="0">
            <a:spAutoFit/>
          </a:bodyPr>
          <a:lstStyle/>
          <a:p>
            <a:r>
              <a:rPr lang="hr-HR" i="1" dirty="0">
                <a:solidFill>
                  <a:srgbClr val="FF0000"/>
                </a:solidFill>
              </a:rPr>
              <a:t>stambena jedinica, stan</a:t>
            </a:r>
            <a:endParaRPr lang="en-US" i="1" dirty="0">
              <a:solidFill>
                <a:srgbClr val="FF0000"/>
              </a:solidFill>
            </a:endParaRPr>
          </a:p>
        </p:txBody>
      </p:sp>
      <p:sp>
        <p:nvSpPr>
          <p:cNvPr id="13" name="TextBox 12">
            <a:extLst>
              <a:ext uri="{FF2B5EF4-FFF2-40B4-BE49-F238E27FC236}">
                <a16:creationId xmlns:a16="http://schemas.microsoft.com/office/drawing/2014/main" xmlns="" id="{37315F5C-C81D-40B8-A567-A25D03B0B064}"/>
              </a:ext>
            </a:extLst>
          </p:cNvPr>
          <p:cNvSpPr txBox="1"/>
          <p:nvPr/>
        </p:nvSpPr>
        <p:spPr>
          <a:xfrm>
            <a:off x="4372991" y="4041491"/>
            <a:ext cx="1580225" cy="369332"/>
          </a:xfrm>
          <a:prstGeom prst="rect">
            <a:avLst/>
          </a:prstGeom>
          <a:noFill/>
        </p:spPr>
        <p:txBody>
          <a:bodyPr wrap="square" rtlCol="0">
            <a:spAutoFit/>
          </a:bodyPr>
          <a:lstStyle/>
          <a:p>
            <a:r>
              <a:rPr lang="hr-HR" i="1" dirty="0">
                <a:solidFill>
                  <a:srgbClr val="FF0000"/>
                </a:solidFill>
              </a:rPr>
              <a:t>miran</a:t>
            </a:r>
            <a:endParaRPr lang="en-US" i="1" dirty="0">
              <a:solidFill>
                <a:srgbClr val="FF0000"/>
              </a:solidFill>
            </a:endParaRPr>
          </a:p>
        </p:txBody>
      </p:sp>
      <p:sp>
        <p:nvSpPr>
          <p:cNvPr id="14" name="TextBox 13">
            <a:extLst>
              <a:ext uri="{FF2B5EF4-FFF2-40B4-BE49-F238E27FC236}">
                <a16:creationId xmlns:a16="http://schemas.microsoft.com/office/drawing/2014/main" xmlns="" id="{26EE6524-CB09-4BE8-ADE2-5C8922CE79D2}"/>
              </a:ext>
            </a:extLst>
          </p:cNvPr>
          <p:cNvSpPr txBox="1"/>
          <p:nvPr/>
        </p:nvSpPr>
        <p:spPr>
          <a:xfrm>
            <a:off x="5663952" y="4494024"/>
            <a:ext cx="1898342" cy="369332"/>
          </a:xfrm>
          <a:prstGeom prst="rect">
            <a:avLst/>
          </a:prstGeom>
          <a:noFill/>
        </p:spPr>
        <p:txBody>
          <a:bodyPr wrap="square" rtlCol="0">
            <a:spAutoFit/>
          </a:bodyPr>
          <a:lstStyle/>
          <a:p>
            <a:r>
              <a:rPr lang="hr-HR" i="1" dirty="0">
                <a:solidFill>
                  <a:srgbClr val="FF0000"/>
                </a:solidFill>
              </a:rPr>
              <a:t>pun razumijevanja</a:t>
            </a:r>
            <a:endParaRPr lang="en-US" i="1" dirty="0">
              <a:solidFill>
                <a:srgbClr val="FF0000"/>
              </a:solidFill>
            </a:endParaRPr>
          </a:p>
        </p:txBody>
      </p:sp>
      <p:sp>
        <p:nvSpPr>
          <p:cNvPr id="15" name="TextBox 14">
            <a:extLst>
              <a:ext uri="{FF2B5EF4-FFF2-40B4-BE49-F238E27FC236}">
                <a16:creationId xmlns:a16="http://schemas.microsoft.com/office/drawing/2014/main" xmlns="" id="{555CC2DA-343E-41A3-8040-835EEA012567}"/>
              </a:ext>
            </a:extLst>
          </p:cNvPr>
          <p:cNvSpPr txBox="1"/>
          <p:nvPr/>
        </p:nvSpPr>
        <p:spPr>
          <a:xfrm>
            <a:off x="5029199" y="4964569"/>
            <a:ext cx="1580225" cy="369332"/>
          </a:xfrm>
          <a:prstGeom prst="rect">
            <a:avLst/>
          </a:prstGeom>
          <a:noFill/>
        </p:spPr>
        <p:txBody>
          <a:bodyPr wrap="square" rtlCol="0">
            <a:spAutoFit/>
          </a:bodyPr>
          <a:lstStyle/>
          <a:p>
            <a:r>
              <a:rPr lang="hr-HR" i="1" dirty="0">
                <a:solidFill>
                  <a:srgbClr val="FF0000"/>
                </a:solidFill>
              </a:rPr>
              <a:t>impulzivan</a:t>
            </a:r>
            <a:endParaRPr lang="en-US" i="1" dirty="0">
              <a:solidFill>
                <a:srgbClr val="FF0000"/>
              </a:solidFill>
            </a:endParaRPr>
          </a:p>
        </p:txBody>
      </p:sp>
      <p:sp>
        <p:nvSpPr>
          <p:cNvPr id="16" name="TextBox 15">
            <a:extLst>
              <a:ext uri="{FF2B5EF4-FFF2-40B4-BE49-F238E27FC236}">
                <a16:creationId xmlns:a16="http://schemas.microsoft.com/office/drawing/2014/main" xmlns="" id="{82A2CDF5-DEEB-4CB4-B081-FFEB7AAFBF7E}"/>
              </a:ext>
            </a:extLst>
          </p:cNvPr>
          <p:cNvSpPr txBox="1"/>
          <p:nvPr/>
        </p:nvSpPr>
        <p:spPr>
          <a:xfrm>
            <a:off x="9149178" y="2174034"/>
            <a:ext cx="1853489" cy="369332"/>
          </a:xfrm>
          <a:prstGeom prst="rect">
            <a:avLst/>
          </a:prstGeom>
          <a:noFill/>
        </p:spPr>
        <p:txBody>
          <a:bodyPr wrap="square" rtlCol="0">
            <a:spAutoFit/>
          </a:bodyPr>
          <a:lstStyle/>
          <a:p>
            <a:r>
              <a:rPr lang="hr-HR" i="1" dirty="0">
                <a:solidFill>
                  <a:srgbClr val="FF0000"/>
                </a:solidFill>
              </a:rPr>
              <a:t>koji traži pažnju</a:t>
            </a:r>
            <a:endParaRPr lang="en-US" i="1" dirty="0">
              <a:solidFill>
                <a:srgbClr val="FF0000"/>
              </a:solidFill>
            </a:endParaRPr>
          </a:p>
        </p:txBody>
      </p:sp>
      <p:sp>
        <p:nvSpPr>
          <p:cNvPr id="17" name="TextBox 16">
            <a:extLst>
              <a:ext uri="{FF2B5EF4-FFF2-40B4-BE49-F238E27FC236}">
                <a16:creationId xmlns:a16="http://schemas.microsoft.com/office/drawing/2014/main" xmlns="" id="{A11BFD16-8D9A-4211-AF35-58073A41C389}"/>
              </a:ext>
            </a:extLst>
          </p:cNvPr>
          <p:cNvSpPr txBox="1"/>
          <p:nvPr/>
        </p:nvSpPr>
        <p:spPr>
          <a:xfrm>
            <a:off x="9818703" y="1667942"/>
            <a:ext cx="1580225" cy="369332"/>
          </a:xfrm>
          <a:prstGeom prst="rect">
            <a:avLst/>
          </a:prstGeom>
          <a:noFill/>
        </p:spPr>
        <p:txBody>
          <a:bodyPr wrap="square" rtlCol="0">
            <a:spAutoFit/>
          </a:bodyPr>
          <a:lstStyle/>
          <a:p>
            <a:r>
              <a:rPr lang="hr-HR" i="1" dirty="0">
                <a:solidFill>
                  <a:srgbClr val="FF0000"/>
                </a:solidFill>
              </a:rPr>
              <a:t>nutricionist</a:t>
            </a:r>
            <a:endParaRPr lang="en-US" i="1" dirty="0">
              <a:solidFill>
                <a:srgbClr val="FF0000"/>
              </a:solidFill>
            </a:endParaRPr>
          </a:p>
        </p:txBody>
      </p:sp>
      <p:sp>
        <p:nvSpPr>
          <p:cNvPr id="18" name="TextBox 17">
            <a:extLst>
              <a:ext uri="{FF2B5EF4-FFF2-40B4-BE49-F238E27FC236}">
                <a16:creationId xmlns:a16="http://schemas.microsoft.com/office/drawing/2014/main" xmlns="" id="{B5A5B73D-3D2E-459E-B7B3-A9F7872BBB58}"/>
              </a:ext>
            </a:extLst>
          </p:cNvPr>
          <p:cNvSpPr txBox="1"/>
          <p:nvPr/>
        </p:nvSpPr>
        <p:spPr>
          <a:xfrm>
            <a:off x="9285811" y="1161850"/>
            <a:ext cx="1580225" cy="369332"/>
          </a:xfrm>
          <a:prstGeom prst="rect">
            <a:avLst/>
          </a:prstGeom>
          <a:noFill/>
        </p:spPr>
        <p:txBody>
          <a:bodyPr wrap="square" rtlCol="0">
            <a:spAutoFit/>
          </a:bodyPr>
          <a:lstStyle/>
          <a:p>
            <a:r>
              <a:rPr lang="hr-HR" i="1" dirty="0">
                <a:solidFill>
                  <a:srgbClr val="FF0000"/>
                </a:solidFill>
              </a:rPr>
              <a:t>braća i sestre</a:t>
            </a:r>
            <a:endParaRPr lang="en-US" i="1" dirty="0">
              <a:solidFill>
                <a:srgbClr val="FF0000"/>
              </a:solidFill>
            </a:endParaRPr>
          </a:p>
        </p:txBody>
      </p:sp>
      <p:sp>
        <p:nvSpPr>
          <p:cNvPr id="19" name="TextBox 18">
            <a:extLst>
              <a:ext uri="{FF2B5EF4-FFF2-40B4-BE49-F238E27FC236}">
                <a16:creationId xmlns:a16="http://schemas.microsoft.com/office/drawing/2014/main" xmlns="" id="{7BBAE1D6-6DC8-45DE-BF39-9802019A7CAE}"/>
              </a:ext>
            </a:extLst>
          </p:cNvPr>
          <p:cNvSpPr txBox="1"/>
          <p:nvPr/>
        </p:nvSpPr>
        <p:spPr>
          <a:xfrm>
            <a:off x="4873840" y="1704599"/>
            <a:ext cx="1580225" cy="369332"/>
          </a:xfrm>
          <a:prstGeom prst="rect">
            <a:avLst/>
          </a:prstGeom>
          <a:noFill/>
        </p:spPr>
        <p:txBody>
          <a:bodyPr wrap="square" rtlCol="0">
            <a:spAutoFit/>
          </a:bodyPr>
          <a:lstStyle/>
          <a:p>
            <a:r>
              <a:rPr lang="hr-HR" i="1" dirty="0">
                <a:solidFill>
                  <a:srgbClr val="FF0000"/>
                </a:solidFill>
              </a:rPr>
              <a:t>razveden</a:t>
            </a:r>
            <a:endParaRPr lang="en-US" i="1" dirty="0">
              <a:solidFill>
                <a:srgbClr val="FF0000"/>
              </a:solidFill>
            </a:endParaRPr>
          </a:p>
        </p:txBody>
      </p:sp>
      <p:sp>
        <p:nvSpPr>
          <p:cNvPr id="20" name="TextBox 19">
            <a:extLst>
              <a:ext uri="{FF2B5EF4-FFF2-40B4-BE49-F238E27FC236}">
                <a16:creationId xmlns:a16="http://schemas.microsoft.com/office/drawing/2014/main" xmlns="" id="{10F836DA-22AB-4438-9139-20C4568B6471}"/>
              </a:ext>
            </a:extLst>
          </p:cNvPr>
          <p:cNvSpPr txBox="1"/>
          <p:nvPr/>
        </p:nvSpPr>
        <p:spPr>
          <a:xfrm>
            <a:off x="4978892" y="2153220"/>
            <a:ext cx="1580225" cy="369332"/>
          </a:xfrm>
          <a:prstGeom prst="rect">
            <a:avLst/>
          </a:prstGeom>
          <a:noFill/>
        </p:spPr>
        <p:txBody>
          <a:bodyPr wrap="square" rtlCol="0">
            <a:spAutoFit/>
          </a:bodyPr>
          <a:lstStyle/>
          <a:p>
            <a:r>
              <a:rPr lang="hr-HR" i="1" dirty="0">
                <a:solidFill>
                  <a:srgbClr val="FF0000"/>
                </a:solidFill>
              </a:rPr>
              <a:t>divan</a:t>
            </a:r>
            <a:endParaRPr lang="en-US" i="1" dirty="0">
              <a:solidFill>
                <a:srgbClr val="FF0000"/>
              </a:solidFill>
            </a:endParaRPr>
          </a:p>
        </p:txBody>
      </p:sp>
      <p:pic>
        <p:nvPicPr>
          <p:cNvPr id="22" name="Picture 21" descr="Icon&#10;&#10;Description automatically generated">
            <a:extLst>
              <a:ext uri="{FF2B5EF4-FFF2-40B4-BE49-F238E27FC236}">
                <a16:creationId xmlns:a16="http://schemas.microsoft.com/office/drawing/2014/main" xmlns="" id="{EE4C2FE5-44B0-4B02-B13F-EC71A0FC2130}"/>
              </a:ext>
            </a:extLst>
          </p:cNvPr>
          <p:cNvPicPr>
            <a:picLocks noChangeAspect="1"/>
          </p:cNvPicPr>
          <p:nvPr/>
        </p:nvPicPr>
        <p:blipFill>
          <a:blip r:embed="rId2" cstate="print">
            <a:extLst>
              <a:ext uri="{28A0092B-C50C-407E-A947-70E740481C1C}">
                <a14:useLocalDpi xmlns:a14="http://schemas.microsoft.com/office/drawing/2010/main" xmlns="" val="0"/>
              </a:ext>
              <a:ext uri="{837473B0-CC2E-450A-ABE3-18F120FF3D39}">
                <a1611:picAttrSrcUrl xmlns:a1611="http://schemas.microsoft.com/office/drawing/2016/11/main" xmlns="" r:id="rId3"/>
              </a:ext>
            </a:extLst>
          </a:blip>
          <a:stretch>
            <a:fillRect/>
          </a:stretch>
        </p:blipFill>
        <p:spPr>
          <a:xfrm>
            <a:off x="572298" y="3705296"/>
            <a:ext cx="2103060" cy="2103060"/>
          </a:xfrm>
          <a:prstGeom prst="rect">
            <a:avLst/>
          </a:prstGeom>
        </p:spPr>
      </p:pic>
    </p:spTree>
    <p:extLst>
      <p:ext uri="{BB962C8B-B14F-4D97-AF65-F5344CB8AC3E}">
        <p14:creationId xmlns:p14="http://schemas.microsoft.com/office/powerpoint/2010/main" xmlns="" val="2055931862"/>
      </p:ext>
    </p:extLst>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P spid="15" grpId="0"/>
      <p:bldP spid="16" grpId="0"/>
      <p:bldP spid="17" grpId="0"/>
      <p:bldP spid="18" grpId="0"/>
      <p:bldP spid="19"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8113C5EC-62AA-4AAC-813B-97BCB87FE19D}"/>
              </a:ext>
            </a:extLst>
          </p:cNvPr>
          <p:cNvSpPr>
            <a:spLocks noGrp="1"/>
          </p:cNvSpPr>
          <p:nvPr>
            <p:ph idx="1"/>
          </p:nvPr>
        </p:nvSpPr>
        <p:spPr>
          <a:xfrm>
            <a:off x="5508114" y="156623"/>
            <a:ext cx="5952958" cy="2249226"/>
          </a:xfrm>
        </p:spPr>
        <p:txBody>
          <a:bodyPr/>
          <a:lstStyle/>
          <a:p>
            <a:r>
              <a:rPr lang="hr-HR" b="1" dirty="0" err="1"/>
              <a:t>Task</a:t>
            </a:r>
            <a:r>
              <a:rPr lang="hr-HR" b="1" dirty="0"/>
              <a:t> 2: </a:t>
            </a:r>
            <a:endParaRPr lang="hr-HR" b="1" dirty="0" smtClean="0"/>
          </a:p>
          <a:p>
            <a:pPr>
              <a:buNone/>
            </a:pPr>
            <a:r>
              <a:rPr lang="hr-HR" b="1" dirty="0" smtClean="0"/>
              <a:t>   </a:t>
            </a:r>
            <a:r>
              <a:rPr lang="hr-HR" b="1" dirty="0" err="1" smtClean="0"/>
              <a:t>Read</a:t>
            </a:r>
            <a:r>
              <a:rPr lang="hr-HR" b="1" dirty="0" smtClean="0"/>
              <a:t> </a:t>
            </a:r>
            <a:r>
              <a:rPr lang="hr-HR" b="1" dirty="0" err="1"/>
              <a:t>the</a:t>
            </a:r>
            <a:r>
              <a:rPr lang="hr-HR" b="1" dirty="0"/>
              <a:t> </a:t>
            </a:r>
            <a:r>
              <a:rPr lang="hr-HR" b="1" dirty="0" err="1"/>
              <a:t>text</a:t>
            </a:r>
            <a:r>
              <a:rPr lang="hr-HR" b="1" dirty="0"/>
              <a:t> </a:t>
            </a:r>
            <a:r>
              <a:rPr lang="hr-HR" b="1" dirty="0" err="1"/>
              <a:t>and</a:t>
            </a:r>
            <a:r>
              <a:rPr lang="hr-HR" b="1" dirty="0"/>
              <a:t> </a:t>
            </a:r>
            <a:r>
              <a:rPr lang="hr-HR" b="1" dirty="0" err="1"/>
              <a:t>fill</a:t>
            </a:r>
            <a:r>
              <a:rPr lang="hr-HR" b="1" dirty="0"/>
              <a:t> </a:t>
            </a:r>
            <a:r>
              <a:rPr lang="hr-HR" b="1" dirty="0" err="1"/>
              <a:t>the</a:t>
            </a:r>
            <a:r>
              <a:rPr lang="hr-HR" b="1" dirty="0"/>
              <a:t> table </a:t>
            </a:r>
            <a:r>
              <a:rPr lang="hr-HR" b="1" dirty="0" err="1" smtClean="0"/>
              <a:t>with</a:t>
            </a:r>
            <a:r>
              <a:rPr lang="hr-HR" b="1" dirty="0"/>
              <a:t/>
            </a:r>
            <a:br>
              <a:rPr lang="hr-HR" b="1" dirty="0"/>
            </a:br>
            <a:r>
              <a:rPr lang="hr-HR" b="1" dirty="0" err="1" smtClean="0"/>
              <a:t>the</a:t>
            </a:r>
            <a:r>
              <a:rPr lang="hr-HR" b="1" dirty="0" smtClean="0"/>
              <a:t> </a:t>
            </a:r>
            <a:r>
              <a:rPr lang="hr-HR" b="1" dirty="0" err="1"/>
              <a:t>correct</a:t>
            </a:r>
            <a:r>
              <a:rPr lang="hr-HR" b="1" dirty="0"/>
              <a:t> </a:t>
            </a:r>
            <a:r>
              <a:rPr lang="hr-HR" b="1" dirty="0" err="1"/>
              <a:t>words</a:t>
            </a:r>
            <a:r>
              <a:rPr lang="hr-HR" b="1" dirty="0"/>
              <a:t> </a:t>
            </a:r>
            <a:r>
              <a:rPr lang="hr-HR" b="1" dirty="0" err="1"/>
              <a:t>and</a:t>
            </a:r>
            <a:r>
              <a:rPr lang="hr-HR" b="1" dirty="0"/>
              <a:t> </a:t>
            </a:r>
            <a:r>
              <a:rPr lang="hr-HR" b="1" dirty="0" err="1"/>
              <a:t>expressions</a:t>
            </a:r>
            <a:r>
              <a:rPr lang="hr-HR" b="1" dirty="0" smtClean="0"/>
              <a:t>.</a:t>
            </a:r>
            <a:r>
              <a:rPr lang="hr-HR" i="1" dirty="0" smtClean="0"/>
              <a:t> </a:t>
            </a:r>
            <a:endParaRPr lang="hr-HR" b="1" dirty="0"/>
          </a:p>
        </p:txBody>
      </p:sp>
      <p:pic>
        <p:nvPicPr>
          <p:cNvPr id="5" name="Picture 4">
            <a:extLst>
              <a:ext uri="{FF2B5EF4-FFF2-40B4-BE49-F238E27FC236}">
                <a16:creationId xmlns:a16="http://schemas.microsoft.com/office/drawing/2014/main" xmlns="" id="{612B45EB-B46E-43F0-87CC-EB05F10E8BB9}"/>
              </a:ext>
            </a:extLst>
          </p:cNvPr>
          <p:cNvPicPr>
            <a:picLocks noChangeAspect="1"/>
          </p:cNvPicPr>
          <p:nvPr/>
        </p:nvPicPr>
        <p:blipFill>
          <a:blip r:embed="rId2" cstate="print"/>
          <a:stretch>
            <a:fillRect/>
          </a:stretch>
        </p:blipFill>
        <p:spPr>
          <a:xfrm>
            <a:off x="0" y="0"/>
            <a:ext cx="5245706" cy="6858000"/>
          </a:xfrm>
          <a:prstGeom prst="rect">
            <a:avLst/>
          </a:prstGeom>
        </p:spPr>
      </p:pic>
      <p:pic>
        <p:nvPicPr>
          <p:cNvPr id="7" name="Picture 6">
            <a:extLst>
              <a:ext uri="{FF2B5EF4-FFF2-40B4-BE49-F238E27FC236}">
                <a16:creationId xmlns:a16="http://schemas.microsoft.com/office/drawing/2014/main" xmlns="" id="{6AC8919B-F668-4619-8E7D-E2C870922015}"/>
              </a:ext>
            </a:extLst>
          </p:cNvPr>
          <p:cNvPicPr>
            <a:picLocks noChangeAspect="1"/>
          </p:cNvPicPr>
          <p:nvPr/>
        </p:nvPicPr>
        <p:blipFill rotWithShape="1">
          <a:blip r:embed="rId3" cstate="print"/>
          <a:srcRect t="-347" r="2105"/>
          <a:stretch/>
        </p:blipFill>
        <p:spPr>
          <a:xfrm>
            <a:off x="1382499" y="2226862"/>
            <a:ext cx="10078573" cy="4059961"/>
          </a:xfrm>
          <a:prstGeom prst="rect">
            <a:avLst/>
          </a:prstGeom>
          <a:ln w="57150">
            <a:solidFill>
              <a:srgbClr val="FF0000"/>
            </a:solidFill>
          </a:ln>
        </p:spPr>
      </p:pic>
      <p:sp>
        <p:nvSpPr>
          <p:cNvPr id="8" name="TextBox 7">
            <a:extLst>
              <a:ext uri="{FF2B5EF4-FFF2-40B4-BE49-F238E27FC236}">
                <a16:creationId xmlns:a16="http://schemas.microsoft.com/office/drawing/2014/main" xmlns="" id="{95DC7EB6-1EEF-4FE4-BDC4-68B4D713BC2E}"/>
              </a:ext>
            </a:extLst>
          </p:cNvPr>
          <p:cNvSpPr txBox="1"/>
          <p:nvPr/>
        </p:nvSpPr>
        <p:spPr>
          <a:xfrm>
            <a:off x="2503503" y="4476088"/>
            <a:ext cx="2307197" cy="2164695"/>
          </a:xfrm>
          <a:prstGeom prst="rect">
            <a:avLst/>
          </a:prstGeom>
          <a:noFill/>
        </p:spPr>
        <p:txBody>
          <a:bodyPr wrap="square" rtlCol="0">
            <a:spAutoFit/>
          </a:bodyPr>
          <a:lstStyle/>
          <a:p>
            <a:pPr>
              <a:spcAft>
                <a:spcPts val="800"/>
              </a:spcAft>
            </a:pPr>
            <a:r>
              <a:rPr lang="en-US" i="1" dirty="0">
                <a:solidFill>
                  <a:srgbClr val="FF0000"/>
                </a:solidFill>
              </a:rPr>
              <a:t>middle name Rose</a:t>
            </a:r>
          </a:p>
          <a:p>
            <a:pPr>
              <a:spcAft>
                <a:spcPts val="800"/>
              </a:spcAft>
            </a:pPr>
            <a:r>
              <a:rPr lang="en-US" i="1" dirty="0">
                <a:solidFill>
                  <a:srgbClr val="FF0000"/>
                </a:solidFill>
              </a:rPr>
              <a:t>lives with parents</a:t>
            </a:r>
          </a:p>
          <a:p>
            <a:pPr>
              <a:spcAft>
                <a:spcPts val="800"/>
              </a:spcAft>
            </a:pPr>
            <a:r>
              <a:rPr lang="en-US" i="1" dirty="0">
                <a:solidFill>
                  <a:srgbClr val="FF0000"/>
                </a:solidFill>
              </a:rPr>
              <a:t>the oldest child in the family</a:t>
            </a:r>
          </a:p>
          <a:p>
            <a:pPr>
              <a:spcAft>
                <a:spcPts val="800"/>
              </a:spcAft>
            </a:pPr>
            <a:r>
              <a:rPr lang="en-US" i="1" dirty="0">
                <a:solidFill>
                  <a:srgbClr val="FF0000"/>
                </a:solidFill>
              </a:rPr>
              <a:t>mum’s an IT expert</a:t>
            </a:r>
          </a:p>
          <a:p>
            <a:pPr>
              <a:spcAft>
                <a:spcPts val="800"/>
              </a:spcAft>
            </a:pPr>
            <a:r>
              <a:rPr lang="en-US" i="1" dirty="0">
                <a:solidFill>
                  <a:srgbClr val="FF0000"/>
                </a:solidFill>
              </a:rPr>
              <a:t>impulsive</a:t>
            </a:r>
          </a:p>
        </p:txBody>
      </p:sp>
      <p:sp>
        <p:nvSpPr>
          <p:cNvPr id="9" name="TextBox 8">
            <a:extLst>
              <a:ext uri="{FF2B5EF4-FFF2-40B4-BE49-F238E27FC236}">
                <a16:creationId xmlns:a16="http://schemas.microsoft.com/office/drawing/2014/main" xmlns="" id="{F4EF7C53-B122-404B-B32D-D8D5539444FF}"/>
              </a:ext>
            </a:extLst>
          </p:cNvPr>
          <p:cNvSpPr txBox="1"/>
          <p:nvPr/>
        </p:nvSpPr>
        <p:spPr>
          <a:xfrm>
            <a:off x="5245706" y="4476088"/>
            <a:ext cx="2503503" cy="2261517"/>
          </a:xfrm>
          <a:prstGeom prst="rect">
            <a:avLst/>
          </a:prstGeom>
          <a:noFill/>
        </p:spPr>
        <p:txBody>
          <a:bodyPr wrap="square" rtlCol="0">
            <a:spAutoFit/>
          </a:bodyPr>
          <a:lstStyle/>
          <a:p>
            <a:pPr marL="0" marR="0">
              <a:lnSpc>
                <a:spcPct val="107000"/>
              </a:lnSpc>
              <a:spcBef>
                <a:spcPts val="0"/>
              </a:spcBef>
              <a:spcAft>
                <a:spcPts val="800"/>
              </a:spcAft>
            </a:pPr>
            <a:r>
              <a:rPr lang="en-GB" sz="180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middle name Ron</a:t>
            </a:r>
            <a:endParaRPr lang="en-US" sz="180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GB" sz="180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parents are divorced</a:t>
            </a:r>
            <a:endParaRPr lang="en-US" sz="180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GB" sz="180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the youngest child in the family</a:t>
            </a:r>
            <a:endParaRPr lang="en-US" sz="180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GB" sz="180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mum’s a teacher</a:t>
            </a:r>
            <a:endParaRPr lang="en-US" sz="180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r>
              <a:rPr lang="en-GB" sz="180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calm and understanding</a:t>
            </a:r>
            <a:endParaRPr lang="en-US" i="1" dirty="0">
              <a:solidFill>
                <a:srgbClr val="FF0000"/>
              </a:solidFill>
            </a:endParaRPr>
          </a:p>
        </p:txBody>
      </p:sp>
      <p:sp>
        <p:nvSpPr>
          <p:cNvPr id="11" name="TextBox 10">
            <a:extLst>
              <a:ext uri="{FF2B5EF4-FFF2-40B4-BE49-F238E27FC236}">
                <a16:creationId xmlns:a16="http://schemas.microsoft.com/office/drawing/2014/main" xmlns="" id="{F794D152-2F9F-48D8-9893-D8CD7D71922B}"/>
              </a:ext>
            </a:extLst>
          </p:cNvPr>
          <p:cNvSpPr txBox="1"/>
          <p:nvPr/>
        </p:nvSpPr>
        <p:spPr>
          <a:xfrm>
            <a:off x="7963270" y="4572000"/>
            <a:ext cx="2503503" cy="646331"/>
          </a:xfrm>
          <a:prstGeom prst="rect">
            <a:avLst/>
          </a:prstGeom>
          <a:noFill/>
        </p:spPr>
        <p:txBody>
          <a:bodyPr wrap="square" rtlCol="0">
            <a:spAutoFit/>
          </a:bodyPr>
          <a:lstStyle/>
          <a:p>
            <a:r>
              <a:rPr lang="en-US" i="1" dirty="0">
                <a:solidFill>
                  <a:srgbClr val="FF0000"/>
                </a:solidFill>
              </a:rPr>
              <a:t>Melbourne</a:t>
            </a:r>
          </a:p>
          <a:p>
            <a:r>
              <a:rPr lang="en-US" i="1" dirty="0">
                <a:solidFill>
                  <a:srgbClr val="FF0000"/>
                </a:solidFill>
              </a:rPr>
              <a:t>adorable</a:t>
            </a:r>
          </a:p>
        </p:txBody>
      </p:sp>
    </p:spTree>
    <p:extLst>
      <p:ext uri="{BB962C8B-B14F-4D97-AF65-F5344CB8AC3E}">
        <p14:creationId xmlns:p14="http://schemas.microsoft.com/office/powerpoint/2010/main" xmlns="" val="407118145"/>
      </p:ext>
    </p:extLst>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59D5C23C-B159-443E-AE3F-F1132E35F5C7}"/>
              </a:ext>
            </a:extLst>
          </p:cNvPr>
          <p:cNvSpPr>
            <a:spLocks noGrp="1"/>
          </p:cNvSpPr>
          <p:nvPr>
            <p:ph idx="1"/>
          </p:nvPr>
        </p:nvSpPr>
        <p:spPr>
          <a:xfrm>
            <a:off x="5681709" y="76724"/>
            <a:ext cx="6125592" cy="6102133"/>
          </a:xfrm>
        </p:spPr>
        <p:txBody>
          <a:bodyPr>
            <a:normAutofit/>
          </a:bodyPr>
          <a:lstStyle/>
          <a:p>
            <a:r>
              <a:rPr lang="hr-HR" b="1" dirty="0" err="1"/>
              <a:t>Task</a:t>
            </a:r>
            <a:r>
              <a:rPr lang="hr-HR" b="1" dirty="0"/>
              <a:t> 3: Read </a:t>
            </a:r>
            <a:r>
              <a:rPr lang="hr-HR" b="1" dirty="0" err="1"/>
              <a:t>the</a:t>
            </a:r>
            <a:r>
              <a:rPr lang="hr-HR" b="1" dirty="0"/>
              <a:t> </a:t>
            </a:r>
            <a:r>
              <a:rPr lang="hr-HR" b="1" dirty="0" err="1"/>
              <a:t>text</a:t>
            </a:r>
            <a:r>
              <a:rPr lang="hr-HR" b="1" dirty="0"/>
              <a:t> </a:t>
            </a:r>
            <a:r>
              <a:rPr lang="hr-HR" b="1" dirty="0" err="1"/>
              <a:t>again</a:t>
            </a:r>
            <a:r>
              <a:rPr lang="hr-HR" b="1" dirty="0"/>
              <a:t>. Are </a:t>
            </a:r>
            <a:r>
              <a:rPr lang="hr-HR" b="1" dirty="0" err="1"/>
              <a:t>the</a:t>
            </a:r>
            <a:r>
              <a:rPr lang="hr-HR" b="1" dirty="0"/>
              <a:t> </a:t>
            </a:r>
            <a:r>
              <a:rPr lang="hr-HR" b="1" dirty="0" err="1"/>
              <a:t>sentences</a:t>
            </a:r>
            <a:r>
              <a:rPr lang="hr-HR" b="1" dirty="0"/>
              <a:t> </a:t>
            </a:r>
            <a:r>
              <a:rPr lang="hr-HR" b="1" dirty="0" err="1"/>
              <a:t>true</a:t>
            </a:r>
            <a:r>
              <a:rPr lang="hr-HR" b="1" dirty="0"/>
              <a:t> (T) or </a:t>
            </a:r>
            <a:r>
              <a:rPr lang="hr-HR" b="1" dirty="0" err="1"/>
              <a:t>false</a:t>
            </a:r>
            <a:r>
              <a:rPr lang="hr-HR" b="1" dirty="0"/>
              <a:t> (F)? </a:t>
            </a:r>
            <a:endParaRPr lang="hr-HR" i="1" dirty="0"/>
          </a:p>
          <a:p>
            <a:endParaRPr lang="hr-HR" i="1" dirty="0"/>
          </a:p>
          <a:p>
            <a:r>
              <a:rPr lang="hr-HR" b="1" dirty="0" err="1"/>
              <a:t>Task</a:t>
            </a:r>
            <a:r>
              <a:rPr lang="hr-HR" b="1" dirty="0"/>
              <a:t> 4: </a:t>
            </a:r>
            <a:r>
              <a:rPr lang="hr-HR" b="1" dirty="0" err="1"/>
              <a:t>Match</a:t>
            </a:r>
            <a:r>
              <a:rPr lang="hr-HR" b="1" dirty="0"/>
              <a:t> </a:t>
            </a:r>
            <a:r>
              <a:rPr lang="hr-HR" b="1" dirty="0" err="1"/>
              <a:t>the</a:t>
            </a:r>
            <a:r>
              <a:rPr lang="hr-HR" b="1" dirty="0"/>
              <a:t> </a:t>
            </a:r>
            <a:r>
              <a:rPr lang="hr-HR" b="1" dirty="0" err="1"/>
              <a:t>words</a:t>
            </a:r>
            <a:r>
              <a:rPr lang="hr-HR" b="1" dirty="0"/>
              <a:t> to </a:t>
            </a:r>
            <a:r>
              <a:rPr lang="hr-HR" b="1" dirty="0" err="1"/>
              <a:t>their</a:t>
            </a:r>
            <a:r>
              <a:rPr lang="hr-HR" b="1" dirty="0"/>
              <a:t> </a:t>
            </a:r>
            <a:r>
              <a:rPr lang="hr-HR" b="1" dirty="0" err="1"/>
              <a:t>definitions</a:t>
            </a:r>
            <a:r>
              <a:rPr lang="hr-HR" b="1" dirty="0"/>
              <a:t>. </a:t>
            </a:r>
            <a:endParaRPr lang="hr-HR" i="1" dirty="0"/>
          </a:p>
          <a:p>
            <a:endParaRPr lang="hr-HR" i="1" dirty="0"/>
          </a:p>
          <a:p>
            <a:r>
              <a:rPr lang="hr-HR" b="1" dirty="0" err="1"/>
              <a:t>Task</a:t>
            </a:r>
            <a:r>
              <a:rPr lang="hr-HR" b="1" dirty="0"/>
              <a:t> 5: </a:t>
            </a:r>
            <a:r>
              <a:rPr lang="hr-HR" b="1" dirty="0" err="1"/>
              <a:t>Complete</a:t>
            </a:r>
            <a:r>
              <a:rPr lang="hr-HR" b="1" dirty="0"/>
              <a:t> </a:t>
            </a:r>
            <a:r>
              <a:rPr lang="hr-HR" b="1" dirty="0" err="1"/>
              <a:t>the</a:t>
            </a:r>
            <a:r>
              <a:rPr lang="hr-HR" b="1" dirty="0"/>
              <a:t> </a:t>
            </a:r>
            <a:r>
              <a:rPr lang="hr-HR" b="1" dirty="0" err="1"/>
              <a:t>sentences</a:t>
            </a:r>
            <a:r>
              <a:rPr lang="hr-HR" b="1" dirty="0"/>
              <a:t>. </a:t>
            </a:r>
            <a:endParaRPr lang="hr-HR" dirty="0"/>
          </a:p>
          <a:p>
            <a:pPr marL="0" indent="0">
              <a:buNone/>
            </a:pPr>
            <a:r>
              <a:rPr lang="hr-HR" sz="2000" b="1" dirty="0"/>
              <a:t>	</a:t>
            </a:r>
            <a:r>
              <a:rPr lang="hr-HR" sz="2000" b="1" dirty="0" err="1"/>
              <a:t>The</a:t>
            </a:r>
            <a:r>
              <a:rPr lang="hr-HR" sz="2000" b="1" dirty="0"/>
              <a:t> </a:t>
            </a:r>
            <a:r>
              <a:rPr lang="hr-HR" sz="2000" b="1" dirty="0" err="1"/>
              <a:t>benefits</a:t>
            </a:r>
            <a:r>
              <a:rPr lang="hr-HR" sz="2000" b="1" dirty="0"/>
              <a:t> </a:t>
            </a:r>
            <a:r>
              <a:rPr lang="hr-HR" sz="2000" b="1" dirty="0" err="1"/>
              <a:t>of</a:t>
            </a:r>
            <a:r>
              <a:rPr lang="hr-HR" sz="2000" b="1" dirty="0"/>
              <a:t> boy-</a:t>
            </a:r>
            <a:r>
              <a:rPr lang="hr-HR" sz="2000" b="1" dirty="0" err="1"/>
              <a:t>girl</a:t>
            </a:r>
            <a:r>
              <a:rPr lang="hr-HR" sz="2000" b="1" dirty="0"/>
              <a:t> </a:t>
            </a:r>
            <a:r>
              <a:rPr lang="hr-HR" sz="2000" b="1" dirty="0" err="1"/>
              <a:t>friendship</a:t>
            </a:r>
            <a:r>
              <a:rPr lang="hr-HR" sz="2000" b="1" dirty="0"/>
              <a:t> are…</a:t>
            </a:r>
          </a:p>
          <a:p>
            <a:pPr marL="0" indent="0">
              <a:buNone/>
            </a:pPr>
            <a:r>
              <a:rPr lang="hr-HR" sz="2000" dirty="0"/>
              <a:t>	</a:t>
            </a:r>
          </a:p>
          <a:p>
            <a:pPr marL="0" indent="0">
              <a:buNone/>
            </a:pPr>
            <a:r>
              <a:rPr lang="hr-HR" sz="2000" b="1" dirty="0"/>
              <a:t>	</a:t>
            </a:r>
            <a:r>
              <a:rPr lang="hr-HR" sz="2000" b="1" dirty="0" err="1"/>
              <a:t>The</a:t>
            </a:r>
            <a:r>
              <a:rPr lang="hr-HR" sz="2000" b="1" dirty="0"/>
              <a:t> </a:t>
            </a:r>
            <a:r>
              <a:rPr lang="hr-HR" sz="2000" b="1" dirty="0" err="1"/>
              <a:t>downsides</a:t>
            </a:r>
            <a:r>
              <a:rPr lang="hr-HR" sz="2000" b="1" dirty="0"/>
              <a:t> </a:t>
            </a:r>
            <a:r>
              <a:rPr lang="hr-HR" sz="2000" b="1" dirty="0" err="1"/>
              <a:t>of</a:t>
            </a:r>
            <a:r>
              <a:rPr lang="hr-HR" sz="2000" b="1" dirty="0"/>
              <a:t> boy-</a:t>
            </a:r>
            <a:r>
              <a:rPr lang="hr-HR" sz="2000" b="1" dirty="0" err="1"/>
              <a:t>girl</a:t>
            </a:r>
            <a:r>
              <a:rPr lang="hr-HR" sz="2000" b="1" dirty="0"/>
              <a:t> </a:t>
            </a:r>
            <a:r>
              <a:rPr lang="hr-HR" sz="2000" b="1" dirty="0" err="1"/>
              <a:t>friendship</a:t>
            </a:r>
            <a:r>
              <a:rPr lang="hr-HR" sz="2000" b="1" dirty="0"/>
              <a:t> are…</a:t>
            </a:r>
          </a:p>
          <a:p>
            <a:pPr marL="0" indent="0">
              <a:buNone/>
            </a:pPr>
            <a:r>
              <a:rPr lang="hr-HR" sz="2000" dirty="0"/>
              <a:t>	</a:t>
            </a:r>
          </a:p>
          <a:p>
            <a:pPr marL="0" indent="0">
              <a:buNone/>
            </a:pPr>
            <a:endParaRPr lang="hr-HR" sz="2000" dirty="0"/>
          </a:p>
          <a:p>
            <a:pPr marL="0" indent="0">
              <a:buNone/>
            </a:pPr>
            <a:endParaRPr lang="en-US" b="1" dirty="0"/>
          </a:p>
        </p:txBody>
      </p:sp>
      <p:pic>
        <p:nvPicPr>
          <p:cNvPr id="5" name="Picture 4">
            <a:extLst>
              <a:ext uri="{FF2B5EF4-FFF2-40B4-BE49-F238E27FC236}">
                <a16:creationId xmlns:a16="http://schemas.microsoft.com/office/drawing/2014/main" xmlns="" id="{A2D95942-56A6-49AD-930F-073B4587B382}"/>
              </a:ext>
            </a:extLst>
          </p:cNvPr>
          <p:cNvPicPr>
            <a:picLocks noChangeAspect="1"/>
          </p:cNvPicPr>
          <p:nvPr/>
        </p:nvPicPr>
        <p:blipFill rotWithShape="1">
          <a:blip r:embed="rId2" cstate="print"/>
          <a:srcRect b="4642"/>
          <a:stretch/>
        </p:blipFill>
        <p:spPr>
          <a:xfrm>
            <a:off x="0" y="0"/>
            <a:ext cx="5439531" cy="6781275"/>
          </a:xfrm>
          <a:prstGeom prst="rect">
            <a:avLst/>
          </a:prstGeom>
        </p:spPr>
      </p:pic>
      <p:sp>
        <p:nvSpPr>
          <p:cNvPr id="6" name="TextBox 5">
            <a:extLst>
              <a:ext uri="{FF2B5EF4-FFF2-40B4-BE49-F238E27FC236}">
                <a16:creationId xmlns:a16="http://schemas.microsoft.com/office/drawing/2014/main" xmlns="" id="{B2A95CF4-0194-4F43-86B0-0AAFAE598D85}"/>
              </a:ext>
            </a:extLst>
          </p:cNvPr>
          <p:cNvSpPr txBox="1"/>
          <p:nvPr/>
        </p:nvSpPr>
        <p:spPr>
          <a:xfrm>
            <a:off x="2109467" y="3351568"/>
            <a:ext cx="363985" cy="369332"/>
          </a:xfrm>
          <a:prstGeom prst="rect">
            <a:avLst/>
          </a:prstGeom>
          <a:noFill/>
        </p:spPr>
        <p:txBody>
          <a:bodyPr wrap="square" rtlCol="0">
            <a:spAutoFit/>
          </a:bodyPr>
          <a:lstStyle/>
          <a:p>
            <a:r>
              <a:rPr lang="hr-HR" i="1" dirty="0">
                <a:solidFill>
                  <a:srgbClr val="FF0000"/>
                </a:solidFill>
              </a:rPr>
              <a:t>1</a:t>
            </a:r>
            <a:endParaRPr lang="en-US" i="1" dirty="0">
              <a:solidFill>
                <a:srgbClr val="FF0000"/>
              </a:solidFill>
            </a:endParaRPr>
          </a:p>
        </p:txBody>
      </p:sp>
      <p:sp>
        <p:nvSpPr>
          <p:cNvPr id="7" name="TextBox 6">
            <a:extLst>
              <a:ext uri="{FF2B5EF4-FFF2-40B4-BE49-F238E27FC236}">
                <a16:creationId xmlns:a16="http://schemas.microsoft.com/office/drawing/2014/main" xmlns="" id="{4EE40CA6-3087-4BD2-9589-80FD577A6E4A}"/>
              </a:ext>
            </a:extLst>
          </p:cNvPr>
          <p:cNvSpPr txBox="1"/>
          <p:nvPr/>
        </p:nvSpPr>
        <p:spPr>
          <a:xfrm>
            <a:off x="3175723" y="746179"/>
            <a:ext cx="363985" cy="369332"/>
          </a:xfrm>
          <a:prstGeom prst="rect">
            <a:avLst/>
          </a:prstGeom>
          <a:noFill/>
        </p:spPr>
        <p:txBody>
          <a:bodyPr wrap="square" rtlCol="0">
            <a:spAutoFit/>
          </a:bodyPr>
          <a:lstStyle/>
          <a:p>
            <a:r>
              <a:rPr lang="hr-HR" i="1" dirty="0">
                <a:solidFill>
                  <a:srgbClr val="FF0000"/>
                </a:solidFill>
              </a:rPr>
              <a:t>T</a:t>
            </a:r>
            <a:endParaRPr lang="en-US" i="1" dirty="0">
              <a:solidFill>
                <a:srgbClr val="FF0000"/>
              </a:solidFill>
            </a:endParaRPr>
          </a:p>
        </p:txBody>
      </p:sp>
      <p:sp>
        <p:nvSpPr>
          <p:cNvPr id="8" name="TextBox 7">
            <a:extLst>
              <a:ext uri="{FF2B5EF4-FFF2-40B4-BE49-F238E27FC236}">
                <a16:creationId xmlns:a16="http://schemas.microsoft.com/office/drawing/2014/main" xmlns="" id="{ED617DA0-E85A-435A-9EDA-7F97F02B2363}"/>
              </a:ext>
            </a:extLst>
          </p:cNvPr>
          <p:cNvSpPr txBox="1"/>
          <p:nvPr/>
        </p:nvSpPr>
        <p:spPr>
          <a:xfrm>
            <a:off x="3116083" y="954181"/>
            <a:ext cx="363985" cy="369332"/>
          </a:xfrm>
          <a:prstGeom prst="rect">
            <a:avLst/>
          </a:prstGeom>
          <a:noFill/>
        </p:spPr>
        <p:txBody>
          <a:bodyPr wrap="square" rtlCol="0">
            <a:spAutoFit/>
          </a:bodyPr>
          <a:lstStyle/>
          <a:p>
            <a:r>
              <a:rPr lang="hr-HR" i="1" dirty="0">
                <a:solidFill>
                  <a:srgbClr val="FF0000"/>
                </a:solidFill>
              </a:rPr>
              <a:t>F</a:t>
            </a:r>
            <a:endParaRPr lang="en-US" i="1" dirty="0">
              <a:solidFill>
                <a:srgbClr val="FF0000"/>
              </a:solidFill>
            </a:endParaRPr>
          </a:p>
        </p:txBody>
      </p:sp>
      <p:sp>
        <p:nvSpPr>
          <p:cNvPr id="9" name="TextBox 8">
            <a:extLst>
              <a:ext uri="{FF2B5EF4-FFF2-40B4-BE49-F238E27FC236}">
                <a16:creationId xmlns:a16="http://schemas.microsoft.com/office/drawing/2014/main" xmlns="" id="{131051AC-CCF4-46B2-80BE-B24A7D8EF633}"/>
              </a:ext>
            </a:extLst>
          </p:cNvPr>
          <p:cNvSpPr txBox="1"/>
          <p:nvPr/>
        </p:nvSpPr>
        <p:spPr>
          <a:xfrm>
            <a:off x="3140737" y="1323513"/>
            <a:ext cx="363985" cy="369332"/>
          </a:xfrm>
          <a:prstGeom prst="rect">
            <a:avLst/>
          </a:prstGeom>
          <a:noFill/>
        </p:spPr>
        <p:txBody>
          <a:bodyPr wrap="square" rtlCol="0">
            <a:spAutoFit/>
          </a:bodyPr>
          <a:lstStyle/>
          <a:p>
            <a:r>
              <a:rPr lang="hr-HR" i="1" dirty="0">
                <a:solidFill>
                  <a:srgbClr val="FF0000"/>
                </a:solidFill>
              </a:rPr>
              <a:t>T</a:t>
            </a:r>
            <a:endParaRPr lang="en-US" i="1" dirty="0">
              <a:solidFill>
                <a:srgbClr val="FF0000"/>
              </a:solidFill>
            </a:endParaRPr>
          </a:p>
        </p:txBody>
      </p:sp>
      <p:sp>
        <p:nvSpPr>
          <p:cNvPr id="10" name="TextBox 9">
            <a:extLst>
              <a:ext uri="{FF2B5EF4-FFF2-40B4-BE49-F238E27FC236}">
                <a16:creationId xmlns:a16="http://schemas.microsoft.com/office/drawing/2014/main" xmlns="" id="{49A4EE99-64E5-4390-9F4A-8B8E502F8BC7}"/>
              </a:ext>
            </a:extLst>
          </p:cNvPr>
          <p:cNvSpPr txBox="1"/>
          <p:nvPr/>
        </p:nvSpPr>
        <p:spPr>
          <a:xfrm>
            <a:off x="3141477" y="1119898"/>
            <a:ext cx="363985" cy="369332"/>
          </a:xfrm>
          <a:prstGeom prst="rect">
            <a:avLst/>
          </a:prstGeom>
          <a:noFill/>
        </p:spPr>
        <p:txBody>
          <a:bodyPr wrap="square" rtlCol="0">
            <a:spAutoFit/>
          </a:bodyPr>
          <a:lstStyle/>
          <a:p>
            <a:r>
              <a:rPr lang="hr-HR" i="1" dirty="0">
                <a:solidFill>
                  <a:srgbClr val="FF0000"/>
                </a:solidFill>
              </a:rPr>
              <a:t>F</a:t>
            </a:r>
            <a:endParaRPr lang="en-US" i="1" dirty="0">
              <a:solidFill>
                <a:srgbClr val="FF0000"/>
              </a:solidFill>
            </a:endParaRPr>
          </a:p>
        </p:txBody>
      </p:sp>
      <p:sp>
        <p:nvSpPr>
          <p:cNvPr id="11" name="TextBox 10">
            <a:extLst>
              <a:ext uri="{FF2B5EF4-FFF2-40B4-BE49-F238E27FC236}">
                <a16:creationId xmlns:a16="http://schemas.microsoft.com/office/drawing/2014/main" xmlns="" id="{AA115956-D6C9-468B-B7EF-845037FA0FE4}"/>
              </a:ext>
            </a:extLst>
          </p:cNvPr>
          <p:cNvSpPr txBox="1"/>
          <p:nvPr/>
        </p:nvSpPr>
        <p:spPr>
          <a:xfrm>
            <a:off x="3139997" y="1503792"/>
            <a:ext cx="363985" cy="369332"/>
          </a:xfrm>
          <a:prstGeom prst="rect">
            <a:avLst/>
          </a:prstGeom>
          <a:noFill/>
        </p:spPr>
        <p:txBody>
          <a:bodyPr wrap="square" rtlCol="0">
            <a:spAutoFit/>
          </a:bodyPr>
          <a:lstStyle/>
          <a:p>
            <a:r>
              <a:rPr lang="hr-HR" i="1" dirty="0">
                <a:solidFill>
                  <a:srgbClr val="FF0000"/>
                </a:solidFill>
              </a:rPr>
              <a:t>F</a:t>
            </a:r>
            <a:endParaRPr lang="en-US" i="1" dirty="0">
              <a:solidFill>
                <a:srgbClr val="FF0000"/>
              </a:solidFill>
            </a:endParaRPr>
          </a:p>
        </p:txBody>
      </p:sp>
      <p:sp>
        <p:nvSpPr>
          <p:cNvPr id="12" name="TextBox 11">
            <a:extLst>
              <a:ext uri="{FF2B5EF4-FFF2-40B4-BE49-F238E27FC236}">
                <a16:creationId xmlns:a16="http://schemas.microsoft.com/office/drawing/2014/main" xmlns="" id="{411A5355-2887-4F1F-A97E-B159FB0CBBD3}"/>
              </a:ext>
            </a:extLst>
          </p:cNvPr>
          <p:cNvSpPr txBox="1"/>
          <p:nvPr/>
        </p:nvSpPr>
        <p:spPr>
          <a:xfrm>
            <a:off x="3116082" y="1684071"/>
            <a:ext cx="363985" cy="369332"/>
          </a:xfrm>
          <a:prstGeom prst="rect">
            <a:avLst/>
          </a:prstGeom>
          <a:noFill/>
        </p:spPr>
        <p:txBody>
          <a:bodyPr wrap="square" rtlCol="0">
            <a:spAutoFit/>
          </a:bodyPr>
          <a:lstStyle/>
          <a:p>
            <a:r>
              <a:rPr lang="hr-HR" i="1" dirty="0">
                <a:solidFill>
                  <a:srgbClr val="FF0000"/>
                </a:solidFill>
              </a:rPr>
              <a:t>F</a:t>
            </a:r>
            <a:endParaRPr lang="en-US" i="1" dirty="0">
              <a:solidFill>
                <a:srgbClr val="FF0000"/>
              </a:solidFill>
            </a:endParaRPr>
          </a:p>
        </p:txBody>
      </p:sp>
      <p:sp>
        <p:nvSpPr>
          <p:cNvPr id="13" name="TextBox 12">
            <a:extLst>
              <a:ext uri="{FF2B5EF4-FFF2-40B4-BE49-F238E27FC236}">
                <a16:creationId xmlns:a16="http://schemas.microsoft.com/office/drawing/2014/main" xmlns="" id="{579B2C15-9481-49E7-B783-EC7A257340C2}"/>
              </a:ext>
            </a:extLst>
          </p:cNvPr>
          <p:cNvSpPr txBox="1"/>
          <p:nvPr/>
        </p:nvSpPr>
        <p:spPr>
          <a:xfrm>
            <a:off x="3139997" y="1892073"/>
            <a:ext cx="363985" cy="369332"/>
          </a:xfrm>
          <a:prstGeom prst="rect">
            <a:avLst/>
          </a:prstGeom>
          <a:noFill/>
        </p:spPr>
        <p:txBody>
          <a:bodyPr wrap="square" rtlCol="0">
            <a:spAutoFit/>
          </a:bodyPr>
          <a:lstStyle/>
          <a:p>
            <a:r>
              <a:rPr lang="hr-HR" i="1" dirty="0">
                <a:solidFill>
                  <a:srgbClr val="FF0000"/>
                </a:solidFill>
              </a:rPr>
              <a:t>T</a:t>
            </a:r>
            <a:endParaRPr lang="en-US" i="1" dirty="0">
              <a:solidFill>
                <a:srgbClr val="FF0000"/>
              </a:solidFill>
            </a:endParaRPr>
          </a:p>
        </p:txBody>
      </p:sp>
      <p:sp>
        <p:nvSpPr>
          <p:cNvPr id="14" name="TextBox 13">
            <a:extLst>
              <a:ext uri="{FF2B5EF4-FFF2-40B4-BE49-F238E27FC236}">
                <a16:creationId xmlns:a16="http://schemas.microsoft.com/office/drawing/2014/main" xmlns="" id="{A367A671-C147-44F3-837B-1B648427B6C8}"/>
              </a:ext>
            </a:extLst>
          </p:cNvPr>
          <p:cNvSpPr txBox="1"/>
          <p:nvPr/>
        </p:nvSpPr>
        <p:spPr>
          <a:xfrm>
            <a:off x="2132119" y="2612424"/>
            <a:ext cx="363985" cy="369332"/>
          </a:xfrm>
          <a:prstGeom prst="rect">
            <a:avLst/>
          </a:prstGeom>
          <a:noFill/>
        </p:spPr>
        <p:txBody>
          <a:bodyPr wrap="square" rtlCol="0">
            <a:spAutoFit/>
          </a:bodyPr>
          <a:lstStyle/>
          <a:p>
            <a:r>
              <a:rPr lang="hr-HR" i="1" dirty="0">
                <a:solidFill>
                  <a:srgbClr val="FF0000"/>
                </a:solidFill>
              </a:rPr>
              <a:t>5</a:t>
            </a:r>
            <a:endParaRPr lang="en-US" i="1" dirty="0">
              <a:solidFill>
                <a:srgbClr val="FF0000"/>
              </a:solidFill>
            </a:endParaRPr>
          </a:p>
        </p:txBody>
      </p:sp>
      <p:sp>
        <p:nvSpPr>
          <p:cNvPr id="15" name="TextBox 14">
            <a:extLst>
              <a:ext uri="{FF2B5EF4-FFF2-40B4-BE49-F238E27FC236}">
                <a16:creationId xmlns:a16="http://schemas.microsoft.com/office/drawing/2014/main" xmlns="" id="{17A9CEC3-8E06-45F6-A407-36285A2FC719}"/>
              </a:ext>
            </a:extLst>
          </p:cNvPr>
          <p:cNvSpPr txBox="1"/>
          <p:nvPr/>
        </p:nvSpPr>
        <p:spPr>
          <a:xfrm>
            <a:off x="2130691" y="2384408"/>
            <a:ext cx="363985" cy="369332"/>
          </a:xfrm>
          <a:prstGeom prst="rect">
            <a:avLst/>
          </a:prstGeom>
          <a:noFill/>
        </p:spPr>
        <p:txBody>
          <a:bodyPr wrap="square" rtlCol="0">
            <a:spAutoFit/>
          </a:bodyPr>
          <a:lstStyle/>
          <a:p>
            <a:r>
              <a:rPr lang="hr-HR" i="1" dirty="0">
                <a:solidFill>
                  <a:srgbClr val="FF0000"/>
                </a:solidFill>
              </a:rPr>
              <a:t>4</a:t>
            </a:r>
            <a:endParaRPr lang="en-US" i="1" dirty="0">
              <a:solidFill>
                <a:srgbClr val="FF0000"/>
              </a:solidFill>
            </a:endParaRPr>
          </a:p>
        </p:txBody>
      </p:sp>
      <p:sp>
        <p:nvSpPr>
          <p:cNvPr id="16" name="TextBox 15">
            <a:extLst>
              <a:ext uri="{FF2B5EF4-FFF2-40B4-BE49-F238E27FC236}">
                <a16:creationId xmlns:a16="http://schemas.microsoft.com/office/drawing/2014/main" xmlns="" id="{22D27B7F-B880-4D90-828A-05AB5A132F8A}"/>
              </a:ext>
            </a:extLst>
          </p:cNvPr>
          <p:cNvSpPr txBox="1"/>
          <p:nvPr/>
        </p:nvSpPr>
        <p:spPr>
          <a:xfrm>
            <a:off x="3142695" y="561513"/>
            <a:ext cx="363985" cy="369332"/>
          </a:xfrm>
          <a:prstGeom prst="rect">
            <a:avLst/>
          </a:prstGeom>
          <a:noFill/>
        </p:spPr>
        <p:txBody>
          <a:bodyPr wrap="square" rtlCol="0">
            <a:spAutoFit/>
          </a:bodyPr>
          <a:lstStyle/>
          <a:p>
            <a:r>
              <a:rPr lang="hr-HR" i="1" dirty="0">
                <a:solidFill>
                  <a:srgbClr val="FF0000"/>
                </a:solidFill>
              </a:rPr>
              <a:t>F</a:t>
            </a:r>
            <a:endParaRPr lang="en-US" i="1" dirty="0">
              <a:solidFill>
                <a:srgbClr val="FF0000"/>
              </a:solidFill>
            </a:endParaRPr>
          </a:p>
        </p:txBody>
      </p:sp>
      <p:sp>
        <p:nvSpPr>
          <p:cNvPr id="17" name="TextBox 16">
            <a:extLst>
              <a:ext uri="{FF2B5EF4-FFF2-40B4-BE49-F238E27FC236}">
                <a16:creationId xmlns:a16="http://schemas.microsoft.com/office/drawing/2014/main" xmlns="" id="{621F7A97-8AB3-46D3-BEF4-0FEB0F1EA256}"/>
              </a:ext>
            </a:extLst>
          </p:cNvPr>
          <p:cNvSpPr txBox="1"/>
          <p:nvPr/>
        </p:nvSpPr>
        <p:spPr>
          <a:xfrm>
            <a:off x="2109466" y="3543619"/>
            <a:ext cx="363985" cy="369332"/>
          </a:xfrm>
          <a:prstGeom prst="rect">
            <a:avLst/>
          </a:prstGeom>
          <a:noFill/>
        </p:spPr>
        <p:txBody>
          <a:bodyPr wrap="square" rtlCol="0">
            <a:spAutoFit/>
          </a:bodyPr>
          <a:lstStyle/>
          <a:p>
            <a:r>
              <a:rPr lang="hr-HR" i="1" dirty="0">
                <a:solidFill>
                  <a:srgbClr val="FF0000"/>
                </a:solidFill>
              </a:rPr>
              <a:t>8</a:t>
            </a:r>
            <a:endParaRPr lang="en-US" i="1" dirty="0">
              <a:solidFill>
                <a:srgbClr val="FF0000"/>
              </a:solidFill>
            </a:endParaRPr>
          </a:p>
        </p:txBody>
      </p:sp>
      <p:sp>
        <p:nvSpPr>
          <p:cNvPr id="18" name="TextBox 17">
            <a:extLst>
              <a:ext uri="{FF2B5EF4-FFF2-40B4-BE49-F238E27FC236}">
                <a16:creationId xmlns:a16="http://schemas.microsoft.com/office/drawing/2014/main" xmlns="" id="{05ED83A6-DFFA-4D3A-8FD2-43F8DD9F5299}"/>
              </a:ext>
            </a:extLst>
          </p:cNvPr>
          <p:cNvSpPr txBox="1"/>
          <p:nvPr/>
        </p:nvSpPr>
        <p:spPr>
          <a:xfrm>
            <a:off x="2130691" y="3152612"/>
            <a:ext cx="363985" cy="369332"/>
          </a:xfrm>
          <a:prstGeom prst="rect">
            <a:avLst/>
          </a:prstGeom>
          <a:noFill/>
        </p:spPr>
        <p:txBody>
          <a:bodyPr wrap="square" rtlCol="0">
            <a:spAutoFit/>
          </a:bodyPr>
          <a:lstStyle/>
          <a:p>
            <a:r>
              <a:rPr lang="hr-HR" i="1" dirty="0">
                <a:solidFill>
                  <a:srgbClr val="FF0000"/>
                </a:solidFill>
              </a:rPr>
              <a:t>3</a:t>
            </a:r>
            <a:endParaRPr lang="en-US" i="1" dirty="0">
              <a:solidFill>
                <a:srgbClr val="FF0000"/>
              </a:solidFill>
            </a:endParaRPr>
          </a:p>
        </p:txBody>
      </p:sp>
      <p:sp>
        <p:nvSpPr>
          <p:cNvPr id="19" name="TextBox 18">
            <a:extLst>
              <a:ext uri="{FF2B5EF4-FFF2-40B4-BE49-F238E27FC236}">
                <a16:creationId xmlns:a16="http://schemas.microsoft.com/office/drawing/2014/main" xmlns="" id="{727B8829-169F-48C4-A36C-88B6D8206B68}"/>
              </a:ext>
            </a:extLst>
          </p:cNvPr>
          <p:cNvSpPr txBox="1"/>
          <p:nvPr/>
        </p:nvSpPr>
        <p:spPr>
          <a:xfrm>
            <a:off x="2132118" y="2989141"/>
            <a:ext cx="363985" cy="369332"/>
          </a:xfrm>
          <a:prstGeom prst="rect">
            <a:avLst/>
          </a:prstGeom>
          <a:noFill/>
        </p:spPr>
        <p:txBody>
          <a:bodyPr wrap="square" rtlCol="0">
            <a:spAutoFit/>
          </a:bodyPr>
          <a:lstStyle/>
          <a:p>
            <a:r>
              <a:rPr lang="hr-HR" i="1" dirty="0">
                <a:solidFill>
                  <a:srgbClr val="FF0000"/>
                </a:solidFill>
              </a:rPr>
              <a:t>9</a:t>
            </a:r>
            <a:endParaRPr lang="en-US" i="1" dirty="0">
              <a:solidFill>
                <a:srgbClr val="FF0000"/>
              </a:solidFill>
            </a:endParaRPr>
          </a:p>
        </p:txBody>
      </p:sp>
      <p:sp>
        <p:nvSpPr>
          <p:cNvPr id="20" name="TextBox 19">
            <a:extLst>
              <a:ext uri="{FF2B5EF4-FFF2-40B4-BE49-F238E27FC236}">
                <a16:creationId xmlns:a16="http://schemas.microsoft.com/office/drawing/2014/main" xmlns="" id="{A1CF73EC-A407-4BC9-A610-F25CD345970B}"/>
              </a:ext>
            </a:extLst>
          </p:cNvPr>
          <p:cNvSpPr txBox="1"/>
          <p:nvPr/>
        </p:nvSpPr>
        <p:spPr>
          <a:xfrm>
            <a:off x="2132119" y="2782800"/>
            <a:ext cx="363985" cy="369332"/>
          </a:xfrm>
          <a:prstGeom prst="rect">
            <a:avLst/>
          </a:prstGeom>
          <a:noFill/>
        </p:spPr>
        <p:txBody>
          <a:bodyPr wrap="square" rtlCol="0">
            <a:spAutoFit/>
          </a:bodyPr>
          <a:lstStyle/>
          <a:p>
            <a:r>
              <a:rPr lang="hr-HR" i="1" dirty="0">
                <a:solidFill>
                  <a:srgbClr val="FF0000"/>
                </a:solidFill>
              </a:rPr>
              <a:t>2</a:t>
            </a:r>
            <a:endParaRPr lang="en-US" i="1" dirty="0">
              <a:solidFill>
                <a:srgbClr val="FF0000"/>
              </a:solidFill>
            </a:endParaRPr>
          </a:p>
        </p:txBody>
      </p:sp>
      <p:sp>
        <p:nvSpPr>
          <p:cNvPr id="21" name="TextBox 20">
            <a:extLst>
              <a:ext uri="{FF2B5EF4-FFF2-40B4-BE49-F238E27FC236}">
                <a16:creationId xmlns:a16="http://schemas.microsoft.com/office/drawing/2014/main" xmlns="" id="{669169DD-C6D4-4E7C-AD45-314DF2C0DF9B}"/>
              </a:ext>
            </a:extLst>
          </p:cNvPr>
          <p:cNvSpPr txBox="1"/>
          <p:nvPr/>
        </p:nvSpPr>
        <p:spPr>
          <a:xfrm>
            <a:off x="2109466" y="3918528"/>
            <a:ext cx="363985" cy="369332"/>
          </a:xfrm>
          <a:prstGeom prst="rect">
            <a:avLst/>
          </a:prstGeom>
          <a:noFill/>
        </p:spPr>
        <p:txBody>
          <a:bodyPr wrap="square" rtlCol="0">
            <a:spAutoFit/>
          </a:bodyPr>
          <a:lstStyle/>
          <a:p>
            <a:r>
              <a:rPr lang="hr-HR" i="1" dirty="0">
                <a:solidFill>
                  <a:srgbClr val="FF0000"/>
                </a:solidFill>
              </a:rPr>
              <a:t>7</a:t>
            </a:r>
            <a:endParaRPr lang="en-US" i="1" dirty="0">
              <a:solidFill>
                <a:srgbClr val="FF0000"/>
              </a:solidFill>
            </a:endParaRPr>
          </a:p>
        </p:txBody>
      </p:sp>
      <p:sp>
        <p:nvSpPr>
          <p:cNvPr id="22" name="TextBox 21">
            <a:extLst>
              <a:ext uri="{FF2B5EF4-FFF2-40B4-BE49-F238E27FC236}">
                <a16:creationId xmlns:a16="http://schemas.microsoft.com/office/drawing/2014/main" xmlns="" id="{31FCEBC5-2CE3-4BB5-A4DA-585311ADE8E6}"/>
              </a:ext>
            </a:extLst>
          </p:cNvPr>
          <p:cNvSpPr txBox="1"/>
          <p:nvPr/>
        </p:nvSpPr>
        <p:spPr>
          <a:xfrm>
            <a:off x="2122257" y="3735670"/>
            <a:ext cx="363985" cy="369332"/>
          </a:xfrm>
          <a:prstGeom prst="rect">
            <a:avLst/>
          </a:prstGeom>
          <a:noFill/>
        </p:spPr>
        <p:txBody>
          <a:bodyPr wrap="square" rtlCol="0">
            <a:spAutoFit/>
          </a:bodyPr>
          <a:lstStyle/>
          <a:p>
            <a:r>
              <a:rPr lang="hr-HR" i="1" dirty="0">
                <a:solidFill>
                  <a:srgbClr val="FF0000"/>
                </a:solidFill>
              </a:rPr>
              <a:t>6</a:t>
            </a:r>
            <a:endParaRPr lang="en-US" i="1" dirty="0">
              <a:solidFill>
                <a:srgbClr val="FF0000"/>
              </a:solidFill>
            </a:endParaRPr>
          </a:p>
        </p:txBody>
      </p:sp>
    </p:spTree>
    <p:extLst>
      <p:ext uri="{BB962C8B-B14F-4D97-AF65-F5344CB8AC3E}">
        <p14:creationId xmlns:p14="http://schemas.microsoft.com/office/powerpoint/2010/main" xmlns="" val="1155317773"/>
      </p:ext>
    </p:extLst>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2"/>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79C4BD91-C305-455F-B40A-B6E0D3E9B0BE}"/>
              </a:ext>
            </a:extLst>
          </p:cNvPr>
          <p:cNvSpPr>
            <a:spLocks noGrp="1"/>
          </p:cNvSpPr>
          <p:nvPr>
            <p:ph idx="1"/>
          </p:nvPr>
        </p:nvSpPr>
        <p:spPr>
          <a:xfrm>
            <a:off x="5551372" y="1098677"/>
            <a:ext cx="6329778" cy="2316162"/>
          </a:xfrm>
        </p:spPr>
        <p:txBody>
          <a:bodyPr>
            <a:normAutofit/>
          </a:bodyPr>
          <a:lstStyle/>
          <a:p>
            <a:r>
              <a:rPr lang="hr-HR" b="1" dirty="0" err="1"/>
              <a:t>Task</a:t>
            </a:r>
            <a:r>
              <a:rPr lang="hr-HR" b="1" dirty="0"/>
              <a:t> 6: </a:t>
            </a:r>
            <a:r>
              <a:rPr lang="hr-HR" b="1" dirty="0" err="1"/>
              <a:t>Go</a:t>
            </a:r>
            <a:r>
              <a:rPr lang="hr-HR" b="1" dirty="0"/>
              <a:t> online </a:t>
            </a:r>
            <a:r>
              <a:rPr lang="hr-HR" b="1" dirty="0" err="1"/>
              <a:t>and</a:t>
            </a:r>
            <a:r>
              <a:rPr lang="hr-HR" b="1" dirty="0"/>
              <a:t> </a:t>
            </a:r>
            <a:r>
              <a:rPr lang="hr-HR" b="1" dirty="0" err="1"/>
              <a:t>find</a:t>
            </a:r>
            <a:r>
              <a:rPr lang="hr-HR" b="1" dirty="0"/>
              <a:t> </a:t>
            </a:r>
            <a:r>
              <a:rPr lang="hr-HR" b="1" dirty="0" err="1"/>
              <a:t>examples</a:t>
            </a:r>
            <a:r>
              <a:rPr lang="hr-HR" b="1" dirty="0"/>
              <a:t> </a:t>
            </a:r>
            <a:r>
              <a:rPr lang="hr-HR" b="1" dirty="0" err="1"/>
              <a:t>of</a:t>
            </a:r>
            <a:r>
              <a:rPr lang="hr-HR" b="1" dirty="0"/>
              <a:t> </a:t>
            </a:r>
            <a:r>
              <a:rPr lang="hr-HR" b="1" dirty="0" err="1"/>
              <a:t>names</a:t>
            </a:r>
            <a:r>
              <a:rPr lang="hr-HR" b="1" dirty="0"/>
              <a:t> </a:t>
            </a:r>
            <a:r>
              <a:rPr lang="hr-HR" b="1" dirty="0" err="1"/>
              <a:t>used</a:t>
            </a:r>
            <a:r>
              <a:rPr lang="hr-HR" b="1" dirty="0"/>
              <a:t> </a:t>
            </a:r>
            <a:r>
              <a:rPr lang="hr-HR" b="1" dirty="0" err="1"/>
              <a:t>both</a:t>
            </a:r>
            <a:r>
              <a:rPr lang="hr-HR" b="1" dirty="0"/>
              <a:t> for </a:t>
            </a:r>
            <a:r>
              <a:rPr lang="hr-HR" b="1" dirty="0" err="1"/>
              <a:t>girls</a:t>
            </a:r>
            <a:r>
              <a:rPr lang="hr-HR" b="1" dirty="0"/>
              <a:t> </a:t>
            </a:r>
            <a:r>
              <a:rPr lang="hr-HR" b="1" dirty="0" err="1"/>
              <a:t>and</a:t>
            </a:r>
            <a:r>
              <a:rPr lang="hr-HR" b="1" dirty="0"/>
              <a:t> boys. </a:t>
            </a:r>
            <a:endParaRPr lang="hr-HR" i="1" dirty="0"/>
          </a:p>
          <a:p>
            <a:r>
              <a:rPr lang="hr-HR" b="1" dirty="0" err="1"/>
              <a:t>Study</a:t>
            </a:r>
            <a:r>
              <a:rPr lang="hr-HR" b="1" dirty="0"/>
              <a:t> </a:t>
            </a:r>
            <a:r>
              <a:rPr lang="hr-HR" b="1" dirty="0" err="1"/>
              <a:t>the</a:t>
            </a:r>
            <a:r>
              <a:rPr lang="hr-HR" b="1" dirty="0"/>
              <a:t> </a:t>
            </a:r>
            <a:r>
              <a:rPr lang="hr-HR" b="1" dirty="0" err="1"/>
              <a:t>Fun</a:t>
            </a:r>
            <a:r>
              <a:rPr lang="hr-HR" b="1" dirty="0"/>
              <a:t> </a:t>
            </a:r>
            <a:r>
              <a:rPr lang="hr-HR" b="1" dirty="0" err="1"/>
              <a:t>fact</a:t>
            </a:r>
            <a:r>
              <a:rPr lang="hr-HR" b="1" dirty="0"/>
              <a:t> </a:t>
            </a:r>
            <a:r>
              <a:rPr lang="hr-HR" b="1" dirty="0" err="1"/>
              <a:t>and</a:t>
            </a:r>
            <a:r>
              <a:rPr lang="hr-HR" b="1" dirty="0"/>
              <a:t> </a:t>
            </a:r>
            <a:r>
              <a:rPr lang="hr-HR" b="1" dirty="0" err="1"/>
              <a:t>Australian</a:t>
            </a:r>
            <a:r>
              <a:rPr lang="hr-HR" b="1" dirty="0"/>
              <a:t> English box. </a:t>
            </a:r>
            <a:endParaRPr lang="en-US" b="1" dirty="0"/>
          </a:p>
        </p:txBody>
      </p:sp>
      <p:pic>
        <p:nvPicPr>
          <p:cNvPr id="6" name="Picture 5">
            <a:extLst>
              <a:ext uri="{FF2B5EF4-FFF2-40B4-BE49-F238E27FC236}">
                <a16:creationId xmlns:a16="http://schemas.microsoft.com/office/drawing/2014/main" xmlns="" id="{BB95771F-8F9F-49C9-94F6-A0290F363848}"/>
              </a:ext>
            </a:extLst>
          </p:cNvPr>
          <p:cNvPicPr>
            <a:picLocks noChangeAspect="1"/>
          </p:cNvPicPr>
          <p:nvPr/>
        </p:nvPicPr>
        <p:blipFill>
          <a:blip r:embed="rId2" cstate="print"/>
          <a:stretch>
            <a:fillRect/>
          </a:stretch>
        </p:blipFill>
        <p:spPr>
          <a:xfrm>
            <a:off x="0" y="0"/>
            <a:ext cx="5245706" cy="6858000"/>
          </a:xfrm>
          <a:prstGeom prst="rect">
            <a:avLst/>
          </a:prstGeom>
        </p:spPr>
      </p:pic>
      <p:pic>
        <p:nvPicPr>
          <p:cNvPr id="14" name="Picture 13">
            <a:extLst>
              <a:ext uri="{FF2B5EF4-FFF2-40B4-BE49-F238E27FC236}">
                <a16:creationId xmlns:a16="http://schemas.microsoft.com/office/drawing/2014/main" xmlns="" id="{87A069F1-6201-4CC3-8632-39A2FA99BD9C}"/>
              </a:ext>
            </a:extLst>
          </p:cNvPr>
          <p:cNvPicPr>
            <a:picLocks noChangeAspect="1"/>
          </p:cNvPicPr>
          <p:nvPr/>
        </p:nvPicPr>
        <p:blipFill rotWithShape="1">
          <a:blip r:embed="rId3" cstate="print"/>
          <a:srcRect l="10902"/>
          <a:stretch/>
        </p:blipFill>
        <p:spPr>
          <a:xfrm>
            <a:off x="120147" y="3153138"/>
            <a:ext cx="5357376" cy="1434908"/>
          </a:xfrm>
          <a:prstGeom prst="rect">
            <a:avLst/>
          </a:prstGeom>
          <a:ln w="57150">
            <a:solidFill>
              <a:srgbClr val="FF0000"/>
            </a:solidFill>
          </a:ln>
        </p:spPr>
      </p:pic>
      <p:pic>
        <p:nvPicPr>
          <p:cNvPr id="16" name="Picture 15">
            <a:extLst>
              <a:ext uri="{FF2B5EF4-FFF2-40B4-BE49-F238E27FC236}">
                <a16:creationId xmlns:a16="http://schemas.microsoft.com/office/drawing/2014/main" xmlns="" id="{CB195E05-079D-4D46-9048-B2659F11B5BD}"/>
              </a:ext>
            </a:extLst>
          </p:cNvPr>
          <p:cNvPicPr>
            <a:picLocks noChangeAspect="1"/>
          </p:cNvPicPr>
          <p:nvPr/>
        </p:nvPicPr>
        <p:blipFill rotWithShape="1">
          <a:blip r:embed="rId4" cstate="print"/>
          <a:srcRect l="3100" t="2878" r="17146" b="25760"/>
          <a:stretch/>
        </p:blipFill>
        <p:spPr>
          <a:xfrm>
            <a:off x="4062664" y="4753250"/>
            <a:ext cx="3411054" cy="1825103"/>
          </a:xfrm>
          <a:prstGeom prst="rect">
            <a:avLst/>
          </a:prstGeom>
          <a:ln w="57150">
            <a:solidFill>
              <a:srgbClr val="FF0000"/>
            </a:solidFill>
          </a:ln>
        </p:spPr>
      </p:pic>
      <p:pic>
        <p:nvPicPr>
          <p:cNvPr id="18" name="Picture 17">
            <a:extLst>
              <a:ext uri="{FF2B5EF4-FFF2-40B4-BE49-F238E27FC236}">
                <a16:creationId xmlns:a16="http://schemas.microsoft.com/office/drawing/2014/main" xmlns="" id="{4BD55F5B-DF31-4186-8B0F-20EE1D6C71BE}"/>
              </a:ext>
            </a:extLst>
          </p:cNvPr>
          <p:cNvPicPr>
            <a:picLocks noChangeAspect="1"/>
          </p:cNvPicPr>
          <p:nvPr/>
        </p:nvPicPr>
        <p:blipFill>
          <a:blip r:embed="rId5" cstate="print"/>
          <a:stretch>
            <a:fillRect/>
          </a:stretch>
        </p:blipFill>
        <p:spPr>
          <a:xfrm>
            <a:off x="8202966" y="4332303"/>
            <a:ext cx="2396971" cy="2326623"/>
          </a:xfrm>
          <a:prstGeom prst="rect">
            <a:avLst/>
          </a:prstGeom>
          <a:ln w="57150">
            <a:solidFill>
              <a:srgbClr val="FF0000"/>
            </a:solidFill>
          </a:ln>
        </p:spPr>
      </p:pic>
    </p:spTree>
    <p:extLst>
      <p:ext uri="{BB962C8B-B14F-4D97-AF65-F5344CB8AC3E}">
        <p14:creationId xmlns:p14="http://schemas.microsoft.com/office/powerpoint/2010/main" xmlns="" val="402685416"/>
      </p:ext>
    </p:extLst>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829995EF-0DB0-4634-BA6F-B673EC9FF8BC}"/>
              </a:ext>
            </a:extLst>
          </p:cNvPr>
          <p:cNvSpPr>
            <a:spLocks noGrp="1"/>
          </p:cNvSpPr>
          <p:nvPr>
            <p:ph idx="1"/>
          </p:nvPr>
        </p:nvSpPr>
        <p:spPr>
          <a:xfrm>
            <a:off x="9201149" y="133350"/>
            <a:ext cx="2609851" cy="4857750"/>
          </a:xfrm>
        </p:spPr>
        <p:txBody>
          <a:bodyPr/>
          <a:lstStyle/>
          <a:p>
            <a:r>
              <a:rPr lang="hr-HR" b="1" dirty="0"/>
              <a:t>Open </a:t>
            </a:r>
            <a:r>
              <a:rPr lang="hr-HR" b="1" dirty="0" err="1"/>
              <a:t>your</a:t>
            </a:r>
            <a:r>
              <a:rPr lang="hr-HR" b="1" dirty="0"/>
              <a:t> </a:t>
            </a:r>
            <a:r>
              <a:rPr lang="hr-HR" b="1" dirty="0" err="1"/>
              <a:t>workbook</a:t>
            </a:r>
            <a:r>
              <a:rPr lang="hr-HR" b="1" dirty="0"/>
              <a:t>, </a:t>
            </a:r>
            <a:r>
              <a:rPr lang="hr-HR" b="1" dirty="0" err="1"/>
              <a:t>page</a:t>
            </a:r>
            <a:r>
              <a:rPr lang="hr-HR" b="1" dirty="0"/>
              <a:t> 6.</a:t>
            </a:r>
          </a:p>
          <a:p>
            <a:r>
              <a:rPr lang="hr-HR" b="1" dirty="0" err="1"/>
              <a:t>Task</a:t>
            </a:r>
            <a:r>
              <a:rPr lang="hr-HR" b="1" dirty="0"/>
              <a:t> 1: </a:t>
            </a:r>
            <a:r>
              <a:rPr lang="hr-HR" b="1" dirty="0" err="1"/>
              <a:t>Sort</a:t>
            </a:r>
            <a:r>
              <a:rPr lang="hr-HR" b="1" dirty="0"/>
              <a:t> </a:t>
            </a:r>
            <a:r>
              <a:rPr lang="hr-HR" b="1" dirty="0" err="1"/>
              <a:t>out</a:t>
            </a:r>
            <a:r>
              <a:rPr lang="hr-HR" b="1" dirty="0"/>
              <a:t> </a:t>
            </a:r>
            <a:r>
              <a:rPr lang="hr-HR" b="1" dirty="0" err="1"/>
              <a:t>the</a:t>
            </a:r>
            <a:r>
              <a:rPr lang="hr-HR" b="1" dirty="0"/>
              <a:t> </a:t>
            </a:r>
            <a:r>
              <a:rPr lang="hr-HR" b="1" dirty="0" err="1"/>
              <a:t>names</a:t>
            </a:r>
            <a:r>
              <a:rPr lang="hr-HR" b="1" dirty="0"/>
              <a:t> </a:t>
            </a:r>
            <a:r>
              <a:rPr lang="hr-HR" b="1" dirty="0" err="1"/>
              <a:t>in</a:t>
            </a:r>
            <a:r>
              <a:rPr lang="hr-HR" b="1" dirty="0"/>
              <a:t> </a:t>
            </a:r>
            <a:r>
              <a:rPr lang="hr-HR" b="1" dirty="0" err="1"/>
              <a:t>the</a:t>
            </a:r>
            <a:r>
              <a:rPr lang="hr-HR" b="1" dirty="0"/>
              <a:t> table</a:t>
            </a:r>
            <a:r>
              <a:rPr lang="hr-HR" b="1" dirty="0" smtClean="0"/>
              <a:t>.</a:t>
            </a:r>
            <a:r>
              <a:rPr lang="hr-HR" i="1" dirty="0" smtClean="0"/>
              <a:t> </a:t>
            </a:r>
            <a:endParaRPr lang="en-US" b="1" dirty="0"/>
          </a:p>
        </p:txBody>
      </p:sp>
      <p:pic>
        <p:nvPicPr>
          <p:cNvPr id="5" name="Picture 4">
            <a:extLst>
              <a:ext uri="{FF2B5EF4-FFF2-40B4-BE49-F238E27FC236}">
                <a16:creationId xmlns:a16="http://schemas.microsoft.com/office/drawing/2014/main" xmlns="" id="{DCA33F32-2065-41F2-8F2D-F510F3DB6B46}"/>
              </a:ext>
            </a:extLst>
          </p:cNvPr>
          <p:cNvPicPr>
            <a:picLocks noChangeAspect="1"/>
          </p:cNvPicPr>
          <p:nvPr/>
        </p:nvPicPr>
        <p:blipFill rotWithShape="1">
          <a:blip r:embed="rId2" cstate="print"/>
          <a:srcRect l="7832" t="1595" r="9596"/>
          <a:stretch/>
        </p:blipFill>
        <p:spPr>
          <a:xfrm>
            <a:off x="219075" y="133350"/>
            <a:ext cx="8845852" cy="6019800"/>
          </a:xfrm>
          <a:prstGeom prst="rect">
            <a:avLst/>
          </a:prstGeom>
          <a:ln w="57150">
            <a:solidFill>
              <a:srgbClr val="FF0000"/>
            </a:solidFill>
          </a:ln>
        </p:spPr>
      </p:pic>
      <p:sp>
        <p:nvSpPr>
          <p:cNvPr id="6" name="TextBox 5">
            <a:extLst>
              <a:ext uri="{FF2B5EF4-FFF2-40B4-BE49-F238E27FC236}">
                <a16:creationId xmlns:a16="http://schemas.microsoft.com/office/drawing/2014/main" xmlns="" id="{6E04C7D0-6E68-4557-8C10-7B2C2E42CE6C}"/>
              </a:ext>
            </a:extLst>
          </p:cNvPr>
          <p:cNvSpPr txBox="1"/>
          <p:nvPr/>
        </p:nvSpPr>
        <p:spPr>
          <a:xfrm>
            <a:off x="781050" y="4000500"/>
            <a:ext cx="2171700" cy="2031325"/>
          </a:xfrm>
          <a:prstGeom prst="rect">
            <a:avLst/>
          </a:prstGeom>
          <a:noFill/>
        </p:spPr>
        <p:txBody>
          <a:bodyPr wrap="square" rtlCol="0">
            <a:spAutoFit/>
          </a:bodyPr>
          <a:lstStyle/>
          <a:p>
            <a:r>
              <a:rPr lang="en-US" i="1" dirty="0">
                <a:solidFill>
                  <a:srgbClr val="FF0000"/>
                </a:solidFill>
              </a:rPr>
              <a:t>Joshua</a:t>
            </a:r>
          </a:p>
          <a:p>
            <a:r>
              <a:rPr lang="en-US" i="1" dirty="0">
                <a:solidFill>
                  <a:srgbClr val="FF0000"/>
                </a:solidFill>
              </a:rPr>
              <a:t>Chris</a:t>
            </a:r>
          </a:p>
          <a:p>
            <a:r>
              <a:rPr lang="en-US" i="1" dirty="0">
                <a:solidFill>
                  <a:srgbClr val="FF0000"/>
                </a:solidFill>
              </a:rPr>
              <a:t>Oliver</a:t>
            </a:r>
          </a:p>
          <a:p>
            <a:r>
              <a:rPr lang="en-US" i="1" dirty="0">
                <a:solidFill>
                  <a:srgbClr val="FF0000"/>
                </a:solidFill>
              </a:rPr>
              <a:t>Luke</a:t>
            </a:r>
          </a:p>
          <a:p>
            <a:r>
              <a:rPr lang="en-US" i="1" dirty="0">
                <a:solidFill>
                  <a:srgbClr val="FF0000"/>
                </a:solidFill>
              </a:rPr>
              <a:t>Phillip</a:t>
            </a:r>
          </a:p>
          <a:p>
            <a:r>
              <a:rPr lang="en-US" i="1" dirty="0">
                <a:solidFill>
                  <a:srgbClr val="FF0000"/>
                </a:solidFill>
              </a:rPr>
              <a:t>Tom</a:t>
            </a:r>
          </a:p>
          <a:p>
            <a:endParaRPr lang="en-US" dirty="0"/>
          </a:p>
        </p:txBody>
      </p:sp>
      <p:sp>
        <p:nvSpPr>
          <p:cNvPr id="7" name="TextBox 6">
            <a:extLst>
              <a:ext uri="{FF2B5EF4-FFF2-40B4-BE49-F238E27FC236}">
                <a16:creationId xmlns:a16="http://schemas.microsoft.com/office/drawing/2014/main" xmlns="" id="{E08C3131-18F0-43A2-A46F-A3754ED48BB5}"/>
              </a:ext>
            </a:extLst>
          </p:cNvPr>
          <p:cNvSpPr txBox="1"/>
          <p:nvPr/>
        </p:nvSpPr>
        <p:spPr>
          <a:xfrm>
            <a:off x="3453414" y="4000500"/>
            <a:ext cx="1677879" cy="2031325"/>
          </a:xfrm>
          <a:prstGeom prst="rect">
            <a:avLst/>
          </a:prstGeom>
          <a:noFill/>
        </p:spPr>
        <p:txBody>
          <a:bodyPr wrap="square" rtlCol="0">
            <a:spAutoFit/>
          </a:bodyPr>
          <a:lstStyle/>
          <a:p>
            <a:r>
              <a:rPr lang="en-US" i="1" dirty="0">
                <a:solidFill>
                  <a:srgbClr val="FF0000"/>
                </a:solidFill>
              </a:rPr>
              <a:t>Chloe</a:t>
            </a:r>
          </a:p>
          <a:p>
            <a:r>
              <a:rPr lang="en-US" i="1" dirty="0">
                <a:solidFill>
                  <a:srgbClr val="FF0000"/>
                </a:solidFill>
              </a:rPr>
              <a:t>Angela</a:t>
            </a:r>
            <a:endParaRPr lang="hr-HR" i="1" dirty="0">
              <a:solidFill>
                <a:srgbClr val="FF0000"/>
              </a:solidFill>
            </a:endParaRPr>
          </a:p>
          <a:p>
            <a:r>
              <a:rPr lang="en-US" i="1" dirty="0">
                <a:solidFill>
                  <a:srgbClr val="FF0000"/>
                </a:solidFill>
              </a:rPr>
              <a:t>Emma</a:t>
            </a:r>
          </a:p>
          <a:p>
            <a:r>
              <a:rPr lang="en-US" i="1" dirty="0">
                <a:solidFill>
                  <a:srgbClr val="FF0000"/>
                </a:solidFill>
              </a:rPr>
              <a:t>Meghan</a:t>
            </a:r>
          </a:p>
          <a:p>
            <a:r>
              <a:rPr lang="en-US" i="1" dirty="0">
                <a:solidFill>
                  <a:srgbClr val="FF0000"/>
                </a:solidFill>
              </a:rPr>
              <a:t>Amy</a:t>
            </a:r>
          </a:p>
          <a:p>
            <a:r>
              <a:rPr lang="en-US" i="1" dirty="0">
                <a:solidFill>
                  <a:srgbClr val="FF0000"/>
                </a:solidFill>
              </a:rPr>
              <a:t>Lucy</a:t>
            </a:r>
          </a:p>
          <a:p>
            <a:endParaRPr lang="en-US" dirty="0"/>
          </a:p>
        </p:txBody>
      </p:sp>
      <p:sp>
        <p:nvSpPr>
          <p:cNvPr id="8" name="TextBox 7">
            <a:extLst>
              <a:ext uri="{FF2B5EF4-FFF2-40B4-BE49-F238E27FC236}">
                <a16:creationId xmlns:a16="http://schemas.microsoft.com/office/drawing/2014/main" xmlns="" id="{2FAC1D03-4DA5-46C1-936A-CCD41ED18A17}"/>
              </a:ext>
            </a:extLst>
          </p:cNvPr>
          <p:cNvSpPr txBox="1"/>
          <p:nvPr/>
        </p:nvSpPr>
        <p:spPr>
          <a:xfrm>
            <a:off x="6096000" y="4000500"/>
            <a:ext cx="2053701" cy="2031325"/>
          </a:xfrm>
          <a:prstGeom prst="rect">
            <a:avLst/>
          </a:prstGeom>
          <a:noFill/>
        </p:spPr>
        <p:txBody>
          <a:bodyPr wrap="square" rtlCol="0">
            <a:spAutoFit/>
          </a:bodyPr>
          <a:lstStyle/>
          <a:p>
            <a:r>
              <a:rPr lang="en-US" i="1" dirty="0">
                <a:solidFill>
                  <a:srgbClr val="FF0000"/>
                </a:solidFill>
              </a:rPr>
              <a:t>Sam</a:t>
            </a:r>
          </a:p>
          <a:p>
            <a:r>
              <a:rPr lang="en-US" i="1" dirty="0">
                <a:solidFill>
                  <a:srgbClr val="FF0000"/>
                </a:solidFill>
              </a:rPr>
              <a:t>Ryan</a:t>
            </a:r>
            <a:endParaRPr lang="hr-HR" i="1" dirty="0">
              <a:solidFill>
                <a:srgbClr val="FF0000"/>
              </a:solidFill>
            </a:endParaRPr>
          </a:p>
          <a:p>
            <a:r>
              <a:rPr lang="en-US" i="1" dirty="0">
                <a:solidFill>
                  <a:srgbClr val="FF0000"/>
                </a:solidFill>
              </a:rPr>
              <a:t>Taylor</a:t>
            </a:r>
          </a:p>
          <a:p>
            <a:r>
              <a:rPr lang="en-US" i="1" dirty="0">
                <a:solidFill>
                  <a:srgbClr val="FF0000"/>
                </a:solidFill>
              </a:rPr>
              <a:t>Jordan</a:t>
            </a:r>
          </a:p>
          <a:p>
            <a:r>
              <a:rPr lang="en-US" i="1" dirty="0">
                <a:solidFill>
                  <a:srgbClr val="FF0000"/>
                </a:solidFill>
              </a:rPr>
              <a:t>Reese</a:t>
            </a:r>
          </a:p>
          <a:p>
            <a:r>
              <a:rPr lang="en-US" i="1" dirty="0">
                <a:solidFill>
                  <a:srgbClr val="FF0000"/>
                </a:solidFill>
              </a:rPr>
              <a:t>Alex</a:t>
            </a:r>
          </a:p>
          <a:p>
            <a:endParaRPr lang="en-US" dirty="0"/>
          </a:p>
        </p:txBody>
      </p:sp>
    </p:spTree>
    <p:extLst>
      <p:ext uri="{BB962C8B-B14F-4D97-AF65-F5344CB8AC3E}">
        <p14:creationId xmlns:p14="http://schemas.microsoft.com/office/powerpoint/2010/main" xmlns="" val="2435259019"/>
      </p:ext>
    </p:extLst>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6D50A155-D1A7-4A8E-AE6C-0EC4A973A4B7}"/>
              </a:ext>
            </a:extLst>
          </p:cNvPr>
          <p:cNvSpPr>
            <a:spLocks noGrp="1"/>
          </p:cNvSpPr>
          <p:nvPr>
            <p:ph idx="1"/>
          </p:nvPr>
        </p:nvSpPr>
        <p:spPr>
          <a:xfrm>
            <a:off x="8487052" y="520607"/>
            <a:ext cx="3088690" cy="4351338"/>
          </a:xfrm>
        </p:spPr>
        <p:txBody>
          <a:bodyPr/>
          <a:lstStyle/>
          <a:p>
            <a:r>
              <a:rPr lang="hr-HR" b="1" dirty="0" err="1"/>
              <a:t>Task</a:t>
            </a:r>
            <a:r>
              <a:rPr lang="hr-HR" b="1" dirty="0"/>
              <a:t> 2: </a:t>
            </a:r>
            <a:r>
              <a:rPr lang="hr-HR" b="1" dirty="0" err="1"/>
              <a:t>Complete</a:t>
            </a:r>
            <a:r>
              <a:rPr lang="hr-HR" b="1" dirty="0"/>
              <a:t> </a:t>
            </a:r>
            <a:r>
              <a:rPr lang="hr-HR" b="1" dirty="0" err="1"/>
              <a:t>the</a:t>
            </a:r>
            <a:r>
              <a:rPr lang="hr-HR" b="1" dirty="0"/>
              <a:t> </a:t>
            </a:r>
            <a:r>
              <a:rPr lang="hr-HR" b="1" dirty="0" err="1"/>
              <a:t>sentences</a:t>
            </a:r>
            <a:r>
              <a:rPr lang="hr-HR" b="1" dirty="0"/>
              <a:t> </a:t>
            </a:r>
            <a:r>
              <a:rPr lang="hr-HR" b="1" dirty="0" err="1"/>
              <a:t>with</a:t>
            </a:r>
            <a:r>
              <a:rPr lang="hr-HR" b="1" dirty="0"/>
              <a:t> </a:t>
            </a:r>
            <a:r>
              <a:rPr lang="hr-HR" b="1" dirty="0" err="1"/>
              <a:t>the</a:t>
            </a:r>
            <a:r>
              <a:rPr lang="hr-HR" b="1" dirty="0"/>
              <a:t> </a:t>
            </a:r>
            <a:r>
              <a:rPr lang="hr-HR" b="1" dirty="0" err="1"/>
              <a:t>words</a:t>
            </a:r>
            <a:r>
              <a:rPr lang="hr-HR" b="1" dirty="0"/>
              <a:t> </a:t>
            </a:r>
            <a:r>
              <a:rPr lang="hr-HR" b="1" dirty="0" err="1"/>
              <a:t>from</a:t>
            </a:r>
            <a:r>
              <a:rPr lang="hr-HR" b="1" dirty="0"/>
              <a:t> </a:t>
            </a:r>
            <a:r>
              <a:rPr lang="hr-HR" b="1" dirty="0" err="1"/>
              <a:t>the</a:t>
            </a:r>
            <a:r>
              <a:rPr lang="hr-HR" b="1" dirty="0"/>
              <a:t> </a:t>
            </a:r>
            <a:r>
              <a:rPr lang="hr-HR" b="1" dirty="0" err="1"/>
              <a:t>box</a:t>
            </a:r>
            <a:r>
              <a:rPr lang="hr-HR" b="1" dirty="0" err="1" smtClean="0"/>
              <a:t>.</a:t>
            </a:r>
            <a:r>
              <a:rPr lang="hr-HR" i="1" dirty="0" smtClean="0"/>
              <a:t>. </a:t>
            </a:r>
            <a:endParaRPr lang="en-US" b="1" dirty="0"/>
          </a:p>
        </p:txBody>
      </p:sp>
      <p:pic>
        <p:nvPicPr>
          <p:cNvPr id="5" name="Picture 4">
            <a:extLst>
              <a:ext uri="{FF2B5EF4-FFF2-40B4-BE49-F238E27FC236}">
                <a16:creationId xmlns:a16="http://schemas.microsoft.com/office/drawing/2014/main" xmlns="" id="{6858DB6E-EC40-4C72-88EF-CB5304A97700}"/>
              </a:ext>
            </a:extLst>
          </p:cNvPr>
          <p:cNvPicPr>
            <a:picLocks noChangeAspect="1"/>
          </p:cNvPicPr>
          <p:nvPr/>
        </p:nvPicPr>
        <p:blipFill>
          <a:blip r:embed="rId2" cstate="print"/>
          <a:stretch>
            <a:fillRect/>
          </a:stretch>
        </p:blipFill>
        <p:spPr>
          <a:xfrm>
            <a:off x="101629" y="391957"/>
            <a:ext cx="8385423" cy="6121142"/>
          </a:xfrm>
          <a:prstGeom prst="rect">
            <a:avLst/>
          </a:prstGeom>
          <a:ln w="57150">
            <a:solidFill>
              <a:srgbClr val="FF0000"/>
            </a:solidFill>
          </a:ln>
        </p:spPr>
      </p:pic>
      <p:sp>
        <p:nvSpPr>
          <p:cNvPr id="6" name="TextBox 5">
            <a:extLst>
              <a:ext uri="{FF2B5EF4-FFF2-40B4-BE49-F238E27FC236}">
                <a16:creationId xmlns:a16="http://schemas.microsoft.com/office/drawing/2014/main" xmlns="" id="{BA90FF4B-80B7-48EA-8A4D-8A751A0FFC57}"/>
              </a:ext>
            </a:extLst>
          </p:cNvPr>
          <p:cNvSpPr txBox="1"/>
          <p:nvPr/>
        </p:nvSpPr>
        <p:spPr>
          <a:xfrm>
            <a:off x="514905" y="2696276"/>
            <a:ext cx="1855433" cy="369332"/>
          </a:xfrm>
          <a:prstGeom prst="rect">
            <a:avLst/>
          </a:prstGeom>
          <a:noFill/>
        </p:spPr>
        <p:txBody>
          <a:bodyPr wrap="square" rtlCol="0">
            <a:spAutoFit/>
          </a:bodyPr>
          <a:lstStyle/>
          <a:p>
            <a:r>
              <a:rPr lang="hr-HR" i="1" dirty="0" err="1">
                <a:solidFill>
                  <a:srgbClr val="FF0000"/>
                </a:solidFill>
              </a:rPr>
              <a:t>two</a:t>
            </a:r>
            <a:r>
              <a:rPr lang="hr-HR" i="1" dirty="0">
                <a:solidFill>
                  <a:srgbClr val="FF0000"/>
                </a:solidFill>
              </a:rPr>
              <a:t> </a:t>
            </a:r>
            <a:r>
              <a:rPr lang="hr-HR" i="1" dirty="0" err="1">
                <a:solidFill>
                  <a:srgbClr val="FF0000"/>
                </a:solidFill>
              </a:rPr>
              <a:t>peas</a:t>
            </a:r>
            <a:r>
              <a:rPr lang="hr-HR" i="1" dirty="0">
                <a:solidFill>
                  <a:srgbClr val="FF0000"/>
                </a:solidFill>
              </a:rPr>
              <a:t> </a:t>
            </a:r>
            <a:r>
              <a:rPr lang="hr-HR" i="1" dirty="0" err="1">
                <a:solidFill>
                  <a:srgbClr val="FF0000"/>
                </a:solidFill>
              </a:rPr>
              <a:t>in</a:t>
            </a:r>
            <a:r>
              <a:rPr lang="hr-HR" i="1" dirty="0">
                <a:solidFill>
                  <a:srgbClr val="FF0000"/>
                </a:solidFill>
              </a:rPr>
              <a:t> a pod</a:t>
            </a:r>
            <a:endParaRPr lang="en-US" i="1" dirty="0">
              <a:solidFill>
                <a:srgbClr val="FF0000"/>
              </a:solidFill>
            </a:endParaRPr>
          </a:p>
        </p:txBody>
      </p:sp>
      <p:sp>
        <p:nvSpPr>
          <p:cNvPr id="7" name="TextBox 6">
            <a:extLst>
              <a:ext uri="{FF2B5EF4-FFF2-40B4-BE49-F238E27FC236}">
                <a16:creationId xmlns:a16="http://schemas.microsoft.com/office/drawing/2014/main" xmlns="" id="{E26ED25D-9B3A-4BA6-AAA5-12E8FBB6780E}"/>
              </a:ext>
            </a:extLst>
          </p:cNvPr>
          <p:cNvSpPr txBox="1"/>
          <p:nvPr/>
        </p:nvSpPr>
        <p:spPr>
          <a:xfrm>
            <a:off x="1309456" y="3248356"/>
            <a:ext cx="1855433" cy="369332"/>
          </a:xfrm>
          <a:prstGeom prst="rect">
            <a:avLst/>
          </a:prstGeom>
          <a:noFill/>
        </p:spPr>
        <p:txBody>
          <a:bodyPr wrap="square" rtlCol="0">
            <a:spAutoFit/>
          </a:bodyPr>
          <a:lstStyle/>
          <a:p>
            <a:r>
              <a:rPr lang="hr-HR" i="1" dirty="0" err="1">
                <a:solidFill>
                  <a:srgbClr val="FF0000"/>
                </a:solidFill>
              </a:rPr>
              <a:t>adorable</a:t>
            </a:r>
            <a:endParaRPr lang="en-US" i="1" dirty="0">
              <a:solidFill>
                <a:srgbClr val="FF0000"/>
              </a:solidFill>
            </a:endParaRPr>
          </a:p>
        </p:txBody>
      </p:sp>
      <p:sp>
        <p:nvSpPr>
          <p:cNvPr id="8" name="TextBox 7">
            <a:extLst>
              <a:ext uri="{FF2B5EF4-FFF2-40B4-BE49-F238E27FC236}">
                <a16:creationId xmlns:a16="http://schemas.microsoft.com/office/drawing/2014/main" xmlns="" id="{D1FD366E-16F9-4781-8C86-A8A76B4A35A0}"/>
              </a:ext>
            </a:extLst>
          </p:cNvPr>
          <p:cNvSpPr txBox="1"/>
          <p:nvPr/>
        </p:nvSpPr>
        <p:spPr>
          <a:xfrm>
            <a:off x="1121546" y="3507076"/>
            <a:ext cx="1855433" cy="369332"/>
          </a:xfrm>
          <a:prstGeom prst="rect">
            <a:avLst/>
          </a:prstGeom>
          <a:noFill/>
        </p:spPr>
        <p:txBody>
          <a:bodyPr wrap="square" rtlCol="0">
            <a:spAutoFit/>
          </a:bodyPr>
          <a:lstStyle/>
          <a:p>
            <a:r>
              <a:rPr lang="hr-HR" i="1" dirty="0" err="1">
                <a:solidFill>
                  <a:srgbClr val="FF0000"/>
                </a:solidFill>
              </a:rPr>
              <a:t>impulsive</a:t>
            </a:r>
            <a:endParaRPr lang="en-US" i="1" dirty="0">
              <a:solidFill>
                <a:srgbClr val="FF0000"/>
              </a:solidFill>
            </a:endParaRPr>
          </a:p>
        </p:txBody>
      </p:sp>
      <p:sp>
        <p:nvSpPr>
          <p:cNvPr id="10" name="TextBox 9">
            <a:extLst>
              <a:ext uri="{FF2B5EF4-FFF2-40B4-BE49-F238E27FC236}">
                <a16:creationId xmlns:a16="http://schemas.microsoft.com/office/drawing/2014/main" xmlns="" id="{E5981FCD-ED33-489E-AC73-C59440A49CDD}"/>
              </a:ext>
            </a:extLst>
          </p:cNvPr>
          <p:cNvSpPr txBox="1"/>
          <p:nvPr/>
        </p:nvSpPr>
        <p:spPr>
          <a:xfrm>
            <a:off x="689224" y="4033101"/>
            <a:ext cx="1855433" cy="369332"/>
          </a:xfrm>
          <a:prstGeom prst="rect">
            <a:avLst/>
          </a:prstGeom>
          <a:noFill/>
        </p:spPr>
        <p:txBody>
          <a:bodyPr wrap="square" rtlCol="0">
            <a:spAutoFit/>
          </a:bodyPr>
          <a:lstStyle/>
          <a:p>
            <a:r>
              <a:rPr lang="hr-HR" i="1" dirty="0" err="1">
                <a:solidFill>
                  <a:srgbClr val="FF0000"/>
                </a:solidFill>
              </a:rPr>
              <a:t>understanding</a:t>
            </a:r>
            <a:endParaRPr lang="en-US" i="1" dirty="0">
              <a:solidFill>
                <a:srgbClr val="FF0000"/>
              </a:solidFill>
            </a:endParaRPr>
          </a:p>
        </p:txBody>
      </p:sp>
      <p:sp>
        <p:nvSpPr>
          <p:cNvPr id="11" name="TextBox 10">
            <a:extLst>
              <a:ext uri="{FF2B5EF4-FFF2-40B4-BE49-F238E27FC236}">
                <a16:creationId xmlns:a16="http://schemas.microsoft.com/office/drawing/2014/main" xmlns="" id="{CBEC3CB1-4998-4FD9-9654-8D671AF60BB0}"/>
              </a:ext>
            </a:extLst>
          </p:cNvPr>
          <p:cNvSpPr txBox="1"/>
          <p:nvPr/>
        </p:nvSpPr>
        <p:spPr>
          <a:xfrm>
            <a:off x="2348144" y="4843901"/>
            <a:ext cx="1855433" cy="369332"/>
          </a:xfrm>
          <a:prstGeom prst="rect">
            <a:avLst/>
          </a:prstGeom>
          <a:noFill/>
        </p:spPr>
        <p:txBody>
          <a:bodyPr wrap="square" rtlCol="0">
            <a:spAutoFit/>
          </a:bodyPr>
          <a:lstStyle/>
          <a:p>
            <a:r>
              <a:rPr lang="hr-HR" i="1" dirty="0" err="1">
                <a:solidFill>
                  <a:srgbClr val="FF0000"/>
                </a:solidFill>
              </a:rPr>
              <a:t>stepdad</a:t>
            </a:r>
            <a:endParaRPr lang="en-US" i="1" dirty="0">
              <a:solidFill>
                <a:srgbClr val="FF0000"/>
              </a:solidFill>
            </a:endParaRPr>
          </a:p>
        </p:txBody>
      </p:sp>
      <p:sp>
        <p:nvSpPr>
          <p:cNvPr id="12" name="TextBox 11">
            <a:extLst>
              <a:ext uri="{FF2B5EF4-FFF2-40B4-BE49-F238E27FC236}">
                <a16:creationId xmlns:a16="http://schemas.microsoft.com/office/drawing/2014/main" xmlns="" id="{DA05B708-A1B6-4E3F-B6AA-29E32BA34ED3}"/>
              </a:ext>
            </a:extLst>
          </p:cNvPr>
          <p:cNvSpPr txBox="1"/>
          <p:nvPr/>
        </p:nvSpPr>
        <p:spPr>
          <a:xfrm>
            <a:off x="2503503" y="5152995"/>
            <a:ext cx="1855433" cy="369332"/>
          </a:xfrm>
          <a:prstGeom prst="rect">
            <a:avLst/>
          </a:prstGeom>
          <a:noFill/>
        </p:spPr>
        <p:txBody>
          <a:bodyPr wrap="square" rtlCol="0">
            <a:spAutoFit/>
          </a:bodyPr>
          <a:lstStyle/>
          <a:p>
            <a:r>
              <a:rPr lang="hr-HR" i="1" dirty="0" err="1">
                <a:solidFill>
                  <a:srgbClr val="FF0000"/>
                </a:solidFill>
              </a:rPr>
              <a:t>suburbs</a:t>
            </a:r>
            <a:endParaRPr lang="en-US" i="1" dirty="0">
              <a:solidFill>
                <a:srgbClr val="FF0000"/>
              </a:solidFill>
            </a:endParaRPr>
          </a:p>
        </p:txBody>
      </p:sp>
      <p:sp>
        <p:nvSpPr>
          <p:cNvPr id="13" name="TextBox 12">
            <a:extLst>
              <a:ext uri="{FF2B5EF4-FFF2-40B4-BE49-F238E27FC236}">
                <a16:creationId xmlns:a16="http://schemas.microsoft.com/office/drawing/2014/main" xmlns="" id="{7EAC0EC7-7D6B-4532-BEAC-74D0E36F082E}"/>
              </a:ext>
            </a:extLst>
          </p:cNvPr>
          <p:cNvSpPr txBox="1"/>
          <p:nvPr/>
        </p:nvSpPr>
        <p:spPr>
          <a:xfrm>
            <a:off x="844351" y="5656972"/>
            <a:ext cx="1196540" cy="369332"/>
          </a:xfrm>
          <a:prstGeom prst="rect">
            <a:avLst/>
          </a:prstGeom>
          <a:noFill/>
        </p:spPr>
        <p:txBody>
          <a:bodyPr wrap="square" rtlCol="0">
            <a:spAutoFit/>
          </a:bodyPr>
          <a:lstStyle/>
          <a:p>
            <a:r>
              <a:rPr lang="hr-HR" i="1" dirty="0" err="1">
                <a:solidFill>
                  <a:srgbClr val="FF0000"/>
                </a:solidFill>
              </a:rPr>
              <a:t>siblings</a:t>
            </a:r>
            <a:endParaRPr lang="en-US" i="1" dirty="0">
              <a:solidFill>
                <a:srgbClr val="FF0000"/>
              </a:solidFill>
            </a:endParaRPr>
          </a:p>
        </p:txBody>
      </p:sp>
      <p:sp>
        <p:nvSpPr>
          <p:cNvPr id="14" name="TextBox 13">
            <a:extLst>
              <a:ext uri="{FF2B5EF4-FFF2-40B4-BE49-F238E27FC236}">
                <a16:creationId xmlns:a16="http://schemas.microsoft.com/office/drawing/2014/main" xmlns="" id="{EE978584-2D39-4699-91D7-1148AA816952}"/>
              </a:ext>
            </a:extLst>
          </p:cNvPr>
          <p:cNvSpPr txBox="1"/>
          <p:nvPr/>
        </p:nvSpPr>
        <p:spPr>
          <a:xfrm>
            <a:off x="5674034" y="3818569"/>
            <a:ext cx="1154098" cy="369332"/>
          </a:xfrm>
          <a:prstGeom prst="rect">
            <a:avLst/>
          </a:prstGeom>
          <a:noFill/>
        </p:spPr>
        <p:txBody>
          <a:bodyPr wrap="square" rtlCol="0">
            <a:spAutoFit/>
          </a:bodyPr>
          <a:lstStyle/>
          <a:p>
            <a:r>
              <a:rPr lang="hr-HR" i="1" dirty="0" err="1">
                <a:solidFill>
                  <a:srgbClr val="FF0000"/>
                </a:solidFill>
              </a:rPr>
              <a:t>unit</a:t>
            </a:r>
            <a:endParaRPr lang="en-US" i="1" dirty="0">
              <a:solidFill>
                <a:srgbClr val="FF0000"/>
              </a:solidFill>
            </a:endParaRPr>
          </a:p>
        </p:txBody>
      </p:sp>
      <p:sp>
        <p:nvSpPr>
          <p:cNvPr id="15" name="TextBox 14">
            <a:extLst>
              <a:ext uri="{FF2B5EF4-FFF2-40B4-BE49-F238E27FC236}">
                <a16:creationId xmlns:a16="http://schemas.microsoft.com/office/drawing/2014/main" xmlns="" id="{631890CD-1830-4875-96B6-375EC64C0DBD}"/>
              </a:ext>
            </a:extLst>
          </p:cNvPr>
          <p:cNvSpPr txBox="1"/>
          <p:nvPr/>
        </p:nvSpPr>
        <p:spPr>
          <a:xfrm>
            <a:off x="4972699" y="4339550"/>
            <a:ext cx="1855433" cy="369332"/>
          </a:xfrm>
          <a:prstGeom prst="rect">
            <a:avLst/>
          </a:prstGeom>
          <a:noFill/>
        </p:spPr>
        <p:txBody>
          <a:bodyPr wrap="square" rtlCol="0">
            <a:spAutoFit/>
          </a:bodyPr>
          <a:lstStyle/>
          <a:p>
            <a:r>
              <a:rPr lang="hr-HR" i="1" dirty="0" err="1">
                <a:solidFill>
                  <a:srgbClr val="FF0000"/>
                </a:solidFill>
              </a:rPr>
              <a:t>needy</a:t>
            </a:r>
            <a:endParaRPr lang="en-US" i="1" dirty="0">
              <a:solidFill>
                <a:srgbClr val="FF0000"/>
              </a:solidFill>
            </a:endParaRPr>
          </a:p>
        </p:txBody>
      </p:sp>
      <p:sp>
        <p:nvSpPr>
          <p:cNvPr id="16" name="TextBox 15">
            <a:extLst>
              <a:ext uri="{FF2B5EF4-FFF2-40B4-BE49-F238E27FC236}">
                <a16:creationId xmlns:a16="http://schemas.microsoft.com/office/drawing/2014/main" xmlns="" id="{754DF011-5300-4B44-A11B-60C0FD019A2C}"/>
              </a:ext>
            </a:extLst>
          </p:cNvPr>
          <p:cNvSpPr txBox="1"/>
          <p:nvPr/>
        </p:nvSpPr>
        <p:spPr>
          <a:xfrm>
            <a:off x="5634361" y="4860532"/>
            <a:ext cx="1855433" cy="369332"/>
          </a:xfrm>
          <a:prstGeom prst="rect">
            <a:avLst/>
          </a:prstGeom>
          <a:noFill/>
        </p:spPr>
        <p:txBody>
          <a:bodyPr wrap="square" rtlCol="0">
            <a:spAutoFit/>
          </a:bodyPr>
          <a:lstStyle/>
          <a:p>
            <a:r>
              <a:rPr lang="hr-HR" i="1" dirty="0" err="1">
                <a:solidFill>
                  <a:srgbClr val="FF0000"/>
                </a:solidFill>
              </a:rPr>
              <a:t>nutritionist</a:t>
            </a:r>
            <a:endParaRPr lang="en-US" i="1" dirty="0">
              <a:solidFill>
                <a:srgbClr val="FF0000"/>
              </a:solidFill>
            </a:endParaRPr>
          </a:p>
        </p:txBody>
      </p:sp>
    </p:spTree>
    <p:extLst>
      <p:ext uri="{BB962C8B-B14F-4D97-AF65-F5344CB8AC3E}">
        <p14:creationId xmlns:p14="http://schemas.microsoft.com/office/powerpoint/2010/main" xmlns="" val="506149060"/>
      </p:ext>
    </p:extLst>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0" grpId="0"/>
      <p:bldP spid="11" grpId="0"/>
      <p:bldP spid="12" grpId="0"/>
      <p:bldP spid="13" grpId="0"/>
      <p:bldP spid="14" grpId="0"/>
      <p:bldP spid="15"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8425D722-A135-47A5-A73A-1EA51C2C9416}"/>
              </a:ext>
            </a:extLst>
          </p:cNvPr>
          <p:cNvSpPr>
            <a:spLocks noGrp="1"/>
          </p:cNvSpPr>
          <p:nvPr>
            <p:ph idx="1"/>
          </p:nvPr>
        </p:nvSpPr>
        <p:spPr>
          <a:xfrm>
            <a:off x="882588" y="550507"/>
            <a:ext cx="10090212" cy="1106843"/>
          </a:xfrm>
        </p:spPr>
        <p:txBody>
          <a:bodyPr/>
          <a:lstStyle/>
          <a:p>
            <a:r>
              <a:rPr lang="hr-HR" b="1" dirty="0" err="1"/>
              <a:t>Task</a:t>
            </a:r>
            <a:r>
              <a:rPr lang="hr-HR" b="1" dirty="0"/>
              <a:t> 3: </a:t>
            </a:r>
            <a:r>
              <a:rPr lang="hr-HR" b="1" dirty="0" err="1"/>
              <a:t>Rewrite</a:t>
            </a:r>
            <a:r>
              <a:rPr lang="hr-HR" b="1" dirty="0"/>
              <a:t> </a:t>
            </a:r>
            <a:r>
              <a:rPr lang="hr-HR" b="1" dirty="0" err="1"/>
              <a:t>the</a:t>
            </a:r>
            <a:r>
              <a:rPr lang="hr-HR" b="1" dirty="0"/>
              <a:t> </a:t>
            </a:r>
            <a:r>
              <a:rPr lang="hr-HR" b="1" dirty="0" err="1"/>
              <a:t>text</a:t>
            </a:r>
            <a:r>
              <a:rPr lang="hr-HR" b="1" dirty="0"/>
              <a:t> </a:t>
            </a:r>
            <a:r>
              <a:rPr lang="hr-HR" b="1" dirty="0" err="1"/>
              <a:t>in</a:t>
            </a:r>
            <a:r>
              <a:rPr lang="hr-HR" b="1" dirty="0"/>
              <a:t> </a:t>
            </a:r>
            <a:r>
              <a:rPr lang="hr-HR" b="1" dirty="0" err="1"/>
              <a:t>the</a:t>
            </a:r>
            <a:r>
              <a:rPr lang="hr-HR" b="1" dirty="0"/>
              <a:t> third </a:t>
            </a:r>
            <a:r>
              <a:rPr lang="hr-HR" b="1" dirty="0" err="1"/>
              <a:t>person</a:t>
            </a:r>
            <a:r>
              <a:rPr lang="hr-HR" b="1" dirty="0"/>
              <a:t> singular. </a:t>
            </a:r>
            <a:endParaRPr lang="en-US" b="1" dirty="0"/>
          </a:p>
        </p:txBody>
      </p:sp>
      <p:pic>
        <p:nvPicPr>
          <p:cNvPr id="7" name="Picture 6">
            <a:extLst>
              <a:ext uri="{FF2B5EF4-FFF2-40B4-BE49-F238E27FC236}">
                <a16:creationId xmlns:a16="http://schemas.microsoft.com/office/drawing/2014/main" xmlns="" id="{CBD3FB35-2719-4248-80A3-C1210897D104}"/>
              </a:ext>
            </a:extLst>
          </p:cNvPr>
          <p:cNvPicPr>
            <a:picLocks noChangeAspect="1"/>
          </p:cNvPicPr>
          <p:nvPr/>
        </p:nvPicPr>
        <p:blipFill rotWithShape="1">
          <a:blip r:embed="rId2" cstate="print"/>
          <a:srcRect b="69123"/>
          <a:stretch/>
        </p:blipFill>
        <p:spPr>
          <a:xfrm>
            <a:off x="596453" y="1767900"/>
            <a:ext cx="10878776" cy="1165800"/>
          </a:xfrm>
          <a:prstGeom prst="rect">
            <a:avLst/>
          </a:prstGeom>
        </p:spPr>
      </p:pic>
      <p:sp>
        <p:nvSpPr>
          <p:cNvPr id="8" name="TextBox 7">
            <a:extLst>
              <a:ext uri="{FF2B5EF4-FFF2-40B4-BE49-F238E27FC236}">
                <a16:creationId xmlns:a16="http://schemas.microsoft.com/office/drawing/2014/main" xmlns="" id="{9D1ACC3F-0116-4F3B-9926-C605C30EAB8F}"/>
              </a:ext>
            </a:extLst>
          </p:cNvPr>
          <p:cNvSpPr txBox="1"/>
          <p:nvPr/>
        </p:nvSpPr>
        <p:spPr>
          <a:xfrm>
            <a:off x="1233996" y="2933700"/>
            <a:ext cx="9519729" cy="3416320"/>
          </a:xfrm>
          <a:prstGeom prst="rect">
            <a:avLst/>
          </a:prstGeom>
          <a:noFill/>
        </p:spPr>
        <p:txBody>
          <a:bodyPr wrap="square" rtlCol="0">
            <a:spAutoFit/>
          </a:bodyPr>
          <a:lstStyle/>
          <a:p>
            <a:r>
              <a:rPr lang="en-US" i="1" dirty="0">
                <a:solidFill>
                  <a:srgbClr val="FF0000"/>
                </a:solidFill>
              </a:rPr>
              <a:t>His name is Charles Baker, but his friends call him Charlie. His middle name is Ron, after his grandfather. </a:t>
            </a:r>
          </a:p>
          <a:p>
            <a:r>
              <a:rPr lang="en-US" i="1" dirty="0">
                <a:solidFill>
                  <a:srgbClr val="FF0000"/>
                </a:solidFill>
              </a:rPr>
              <a:t>His best friend is Charlie A. They are like two peas in a pod. Other people think it’s weird they’re not a couple since they are simply adorable. Charlie A is very impulsive, and he is more on the calm side. She thinks he is too understanding when it comes to girls and that he should be cooler. She probably has a point, but he doesn’t feel like faking it.</a:t>
            </a:r>
          </a:p>
          <a:p>
            <a:r>
              <a:rPr lang="en-US" i="1" dirty="0">
                <a:solidFill>
                  <a:srgbClr val="FF0000"/>
                </a:solidFill>
              </a:rPr>
              <a:t>Charlie lives with his mum, stepdad and stepbrother in the suburbs of Melbourne. He wishes he had more siblings like Charlie A because he enjoys a full house. His stepbrother is much older than him, so he lives in the unit upstairs, and he hardly ever sees him. He doesn’t want to sound needy, but he wouldn’t mind if his stepbrother spent more time with him. </a:t>
            </a:r>
          </a:p>
          <a:p>
            <a:r>
              <a:rPr lang="en-US" i="1" dirty="0">
                <a:solidFill>
                  <a:srgbClr val="FF0000"/>
                </a:solidFill>
              </a:rPr>
              <a:t>Charlie’s stepdad is a nutritionist, so they always eat healthy, except when they have a barbie with Charlie A’s family. He guesses everyone needs a cheat day from time to time.</a:t>
            </a:r>
          </a:p>
        </p:txBody>
      </p:sp>
    </p:spTree>
    <p:extLst>
      <p:ext uri="{BB962C8B-B14F-4D97-AF65-F5344CB8AC3E}">
        <p14:creationId xmlns:p14="http://schemas.microsoft.com/office/powerpoint/2010/main" xmlns="" val="4009259747"/>
      </p:ext>
    </p:extLst>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Tema sustava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TotalTime>
  <Words>522</Words>
  <Application>Microsoft Office PowerPoint</Application>
  <PresentationFormat>Custom</PresentationFormat>
  <Paragraphs>114</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Tema sustava Office</vt:lpstr>
      <vt:lpstr>Unit 1: Lesson 1  Two peas in a pod</vt:lpstr>
      <vt:lpstr>Slide 2</vt:lpstr>
      <vt:lpstr>Slide 3</vt:lpstr>
      <vt:lpstr>Slide 4</vt:lpstr>
      <vt:lpstr>Slide 5</vt:lpstr>
      <vt:lpstr>Slide 6</vt:lpstr>
      <vt:lpstr>Slide 7</vt:lpstr>
      <vt:lpstr>Slide 8</vt:lpstr>
      <vt:lpstr>Slide 9</vt:lpstr>
      <vt:lpstr>Slide 10</vt:lpstr>
      <vt:lpstr>Slide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ZVONKA IVKOVIĆ</dc:creator>
  <cp:lastModifiedBy>sk-sivos</cp:lastModifiedBy>
  <cp:revision>12</cp:revision>
  <dcterms:created xsi:type="dcterms:W3CDTF">2021-09-01T06:25:32Z</dcterms:created>
  <dcterms:modified xsi:type="dcterms:W3CDTF">2021-09-06T08:34:50Z</dcterms:modified>
</cp:coreProperties>
</file>